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6"/>
  </p:notesMasterIdLst>
  <p:sldIdLst>
    <p:sldId id="281" r:id="rId5"/>
    <p:sldId id="257" r:id="rId6"/>
    <p:sldId id="282" r:id="rId7"/>
    <p:sldId id="283" r:id="rId8"/>
    <p:sldId id="286" r:id="rId9"/>
    <p:sldId id="287" r:id="rId10"/>
    <p:sldId id="288" r:id="rId11"/>
    <p:sldId id="289" r:id="rId12"/>
    <p:sldId id="291" r:id="rId13"/>
    <p:sldId id="292" r:id="rId14"/>
    <p:sldId id="293" r:id="rId15"/>
    <p:sldId id="294" r:id="rId16"/>
    <p:sldId id="295" r:id="rId17"/>
    <p:sldId id="296" r:id="rId18"/>
    <p:sldId id="313" r:id="rId19"/>
    <p:sldId id="298" r:id="rId20"/>
    <p:sldId id="299" r:id="rId21"/>
    <p:sldId id="300" r:id="rId22"/>
    <p:sldId id="301" r:id="rId23"/>
    <p:sldId id="302" r:id="rId24"/>
    <p:sldId id="303" r:id="rId25"/>
    <p:sldId id="304" r:id="rId26"/>
    <p:sldId id="305" r:id="rId27"/>
    <p:sldId id="306" r:id="rId28"/>
    <p:sldId id="307" r:id="rId29"/>
    <p:sldId id="310" r:id="rId30"/>
    <p:sldId id="312" r:id="rId31"/>
    <p:sldId id="314" r:id="rId32"/>
    <p:sldId id="308" r:id="rId33"/>
    <p:sldId id="315" r:id="rId34"/>
    <p:sldId id="31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F4B2F-0159-4552-4C21-2AC93A5D63E2}" v="1" dt="2024-03-05T16:10:39.960"/>
    <p1510:client id="{402CF6C5-9B08-9CEA-D514-B94B66EC817C}" v="1" dt="2024-03-04T09:08:11.520"/>
    <p1510:client id="{C1DF5BDC-1C48-239B-5614-CDB8FE779334}" v="12" dt="2024-03-05T16:18:12.627"/>
    <p1510:client id="{D0004C2C-B7F6-910E-A0F3-895BD5FDD1A3}" v="1" dt="2024-03-05T16:13:30.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99321ad51eaa9d05e994dd9a3326191df64cf04c7beedb2619b5b76793d509b3::" providerId="AD" clId="Web-{D0004C2C-B7F6-910E-A0F3-895BD5FDD1A3}"/>
    <pc:docChg chg="modSld">
      <pc:chgData name="Guest User" userId="S::urn:spo:anon#99321ad51eaa9d05e994dd9a3326191df64cf04c7beedb2619b5b76793d509b3::" providerId="AD" clId="Web-{D0004C2C-B7F6-910E-A0F3-895BD5FDD1A3}" dt="2024-03-05T16:13:30.132" v="0" actId="1076"/>
      <pc:docMkLst>
        <pc:docMk/>
      </pc:docMkLst>
      <pc:sldChg chg="modSp">
        <pc:chgData name="Guest User" userId="S::urn:spo:anon#99321ad51eaa9d05e994dd9a3326191df64cf04c7beedb2619b5b76793d509b3::" providerId="AD" clId="Web-{D0004C2C-B7F6-910E-A0F3-895BD5FDD1A3}" dt="2024-03-05T16:13:30.132" v="0" actId="1076"/>
        <pc:sldMkLst>
          <pc:docMk/>
          <pc:sldMk cId="2209810013" sldId="257"/>
        </pc:sldMkLst>
        <pc:picChg chg="mod">
          <ac:chgData name="Guest User" userId="S::urn:spo:anon#99321ad51eaa9d05e994dd9a3326191df64cf04c7beedb2619b5b76793d509b3::" providerId="AD" clId="Web-{D0004C2C-B7F6-910E-A0F3-895BD5FDD1A3}" dt="2024-03-05T16:13:30.132" v="0" actId="1076"/>
          <ac:picMkLst>
            <pc:docMk/>
            <pc:sldMk cId="2209810013" sldId="257"/>
            <ac:picMk id="4" creationId="{692F364B-E9ED-90A8-3FD5-955718E5DE29}"/>
          </ac:picMkLst>
        </pc:picChg>
      </pc:sldChg>
    </pc:docChg>
  </pc:docChgLst>
  <pc:docChgLst>
    <pc:chgData clId="Web-{402CF6C5-9B08-9CEA-D514-B94B66EC817C}"/>
    <pc:docChg chg="modSld">
      <pc:chgData name="" userId="" providerId="" clId="Web-{402CF6C5-9B08-9CEA-D514-B94B66EC817C}" dt="2024-03-04T09:08:11.520" v="0" actId="1076"/>
      <pc:docMkLst>
        <pc:docMk/>
      </pc:docMkLst>
      <pc:sldChg chg="modSp">
        <pc:chgData name="" userId="" providerId="" clId="Web-{402CF6C5-9B08-9CEA-D514-B94B66EC817C}" dt="2024-03-04T09:08:11.520" v="0" actId="1076"/>
        <pc:sldMkLst>
          <pc:docMk/>
          <pc:sldMk cId="2306583281" sldId="281"/>
        </pc:sldMkLst>
        <pc:picChg chg="mod">
          <ac:chgData name="" userId="" providerId="" clId="Web-{402CF6C5-9B08-9CEA-D514-B94B66EC817C}" dt="2024-03-04T09:08:11.520" v="0" actId="1076"/>
          <ac:picMkLst>
            <pc:docMk/>
            <pc:sldMk cId="2306583281" sldId="281"/>
            <ac:picMk id="6" creationId="{12751E25-7490-4E9F-B6B6-99147D39E66E}"/>
          </ac:picMkLst>
        </pc:picChg>
      </pc:sldChg>
    </pc:docChg>
  </pc:docChgLst>
  <pc:docChgLst>
    <pc:chgData name="Guest User" userId="S::urn:spo:anon#99321ad51eaa9d05e994dd9a3326191df64cf04c7beedb2619b5b76793d509b3::" providerId="AD" clId="Web-{C1DF5BDC-1C48-239B-5614-CDB8FE779334}"/>
    <pc:docChg chg="modSld">
      <pc:chgData name="Guest User" userId="S::urn:spo:anon#99321ad51eaa9d05e994dd9a3326191df64cf04c7beedb2619b5b76793d509b3::" providerId="AD" clId="Web-{C1DF5BDC-1C48-239B-5614-CDB8FE779334}" dt="2024-03-05T16:18:12.173" v="10" actId="20577"/>
      <pc:docMkLst>
        <pc:docMk/>
      </pc:docMkLst>
      <pc:sldChg chg="modSp">
        <pc:chgData name="Guest User" userId="S::urn:spo:anon#99321ad51eaa9d05e994dd9a3326191df64cf04c7beedb2619b5b76793d509b3::" providerId="AD" clId="Web-{C1DF5BDC-1C48-239B-5614-CDB8FE779334}" dt="2024-03-05T16:18:12.173" v="10" actId="20577"/>
        <pc:sldMkLst>
          <pc:docMk/>
          <pc:sldMk cId="2758452278" sldId="283"/>
        </pc:sldMkLst>
        <pc:spChg chg="mod">
          <ac:chgData name="Guest User" userId="S::urn:spo:anon#99321ad51eaa9d05e994dd9a3326191df64cf04c7beedb2619b5b76793d509b3::" providerId="AD" clId="Web-{C1DF5BDC-1C48-239B-5614-CDB8FE779334}" dt="2024-03-05T16:18:12.173" v="10" actId="20577"/>
          <ac:spMkLst>
            <pc:docMk/>
            <pc:sldMk cId="2758452278" sldId="283"/>
            <ac:spMk id="3" creationId="{6557F363-7923-53F4-9FFF-06CC1A8FA470}"/>
          </ac:spMkLst>
        </pc:spChg>
      </pc:sldChg>
    </pc:docChg>
  </pc:docChgLst>
  <pc:docChgLst>
    <pc:chgData name="Guest User" userId="S::urn:spo:anon#99321ad51eaa9d05e994dd9a3326191df64cf04c7beedb2619b5b76793d509b3::" providerId="AD" clId="Web-{040F4B2F-0159-4552-4C21-2AC93A5D63E2}"/>
    <pc:docChg chg="modSld">
      <pc:chgData name="Guest User" userId="S::urn:spo:anon#99321ad51eaa9d05e994dd9a3326191df64cf04c7beedb2619b5b76793d509b3::" providerId="AD" clId="Web-{040F4B2F-0159-4552-4C21-2AC93A5D63E2}" dt="2024-03-05T16:10:39.960" v="0" actId="1076"/>
      <pc:docMkLst>
        <pc:docMk/>
      </pc:docMkLst>
      <pc:sldChg chg="modSp">
        <pc:chgData name="Guest User" userId="S::urn:spo:anon#99321ad51eaa9d05e994dd9a3326191df64cf04c7beedb2619b5b76793d509b3::" providerId="AD" clId="Web-{040F4B2F-0159-4552-4C21-2AC93A5D63E2}" dt="2024-03-05T16:10:39.960" v="0" actId="1076"/>
        <pc:sldMkLst>
          <pc:docMk/>
          <pc:sldMk cId="2306583281" sldId="281"/>
        </pc:sldMkLst>
        <pc:picChg chg="mod">
          <ac:chgData name="Guest User" userId="S::urn:spo:anon#99321ad51eaa9d05e994dd9a3326191df64cf04c7beedb2619b5b76793d509b3::" providerId="AD" clId="Web-{040F4B2F-0159-4552-4C21-2AC93A5D63E2}" dt="2024-03-05T16:10:39.960" v="0" actId="1076"/>
          <ac:picMkLst>
            <pc:docMk/>
            <pc:sldMk cId="2306583281" sldId="281"/>
            <ac:picMk id="6" creationId="{12751E25-7490-4E9F-B6B6-99147D39E66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21F7D-4CDC-4F14-AA2C-500B8F837BCC}" type="doc">
      <dgm:prSet loTypeId="urn:microsoft.com/office/officeart/2016/7/layout/VerticalDownArrowProcess" loCatId="process" qsTypeId="urn:microsoft.com/office/officeart/2005/8/quickstyle/simple2" qsCatId="simple" csTypeId="urn:microsoft.com/office/officeart/2005/8/colors/accent5_2" csCatId="accent5" phldr="1"/>
      <dgm:spPr/>
      <dgm:t>
        <a:bodyPr/>
        <a:lstStyle/>
        <a:p>
          <a:endParaRPr lang="en-US"/>
        </a:p>
      </dgm:t>
    </dgm:pt>
    <dgm:pt modelId="{6EB50313-FB6A-4CA1-8562-C8BF3D3F638F}">
      <dgm:prSet/>
      <dgm:spPr/>
      <dgm:t>
        <a:bodyPr/>
        <a:lstStyle/>
        <a:p>
          <a:endParaRPr lang="en-US"/>
        </a:p>
      </dgm:t>
    </dgm:pt>
    <dgm:pt modelId="{EC054E35-23E7-4BC8-8E8B-51486A169BC7}" type="parTrans" cxnId="{F841A7BF-553D-4317-B7BD-96E70EF30B06}">
      <dgm:prSet/>
      <dgm:spPr/>
      <dgm:t>
        <a:bodyPr/>
        <a:lstStyle/>
        <a:p>
          <a:endParaRPr lang="en-US"/>
        </a:p>
      </dgm:t>
    </dgm:pt>
    <dgm:pt modelId="{461305EF-C575-4B23-8351-BD5F83548C36}" type="sibTrans" cxnId="{F841A7BF-553D-4317-B7BD-96E70EF30B06}">
      <dgm:prSet/>
      <dgm:spPr/>
      <dgm:t>
        <a:bodyPr/>
        <a:lstStyle/>
        <a:p>
          <a:endParaRPr lang="en-US"/>
        </a:p>
      </dgm:t>
    </dgm:pt>
    <dgm:pt modelId="{E191B019-ADBC-4E23-B568-CE40AD2CD5F9}">
      <dgm:prSet/>
      <dgm:spPr/>
      <dgm:t>
        <a:bodyPr/>
        <a:lstStyle/>
        <a:p>
          <a:r>
            <a:rPr lang="en-US"/>
            <a:t>Defining the Process</a:t>
          </a:r>
        </a:p>
      </dgm:t>
    </dgm:pt>
    <dgm:pt modelId="{D587AF2C-BD7E-4D05-8EBD-09A80A71A0EB}" type="parTrans" cxnId="{1422D946-3DA3-479D-A7AD-CA208097B045}">
      <dgm:prSet/>
      <dgm:spPr/>
      <dgm:t>
        <a:bodyPr/>
        <a:lstStyle/>
        <a:p>
          <a:endParaRPr lang="en-US"/>
        </a:p>
      </dgm:t>
    </dgm:pt>
    <dgm:pt modelId="{40E72428-9989-4129-9EEE-21C5DA49E138}" type="sibTrans" cxnId="{1422D946-3DA3-479D-A7AD-CA208097B045}">
      <dgm:prSet/>
      <dgm:spPr/>
      <dgm:t>
        <a:bodyPr/>
        <a:lstStyle/>
        <a:p>
          <a:endParaRPr lang="en-US"/>
        </a:p>
      </dgm:t>
    </dgm:pt>
    <dgm:pt modelId="{4FF8610C-6C85-4E09-A3CE-6E4BE3562253}">
      <dgm:prSet/>
      <dgm:spPr/>
      <dgm:t>
        <a:bodyPr/>
        <a:lstStyle/>
        <a:p>
          <a:endParaRPr lang="en-US"/>
        </a:p>
      </dgm:t>
    </dgm:pt>
    <dgm:pt modelId="{993F2236-7F8E-4FDD-8B36-F5D81639E607}" type="parTrans" cxnId="{8111958C-3AFC-40ED-B7FC-39501DB41C41}">
      <dgm:prSet/>
      <dgm:spPr/>
      <dgm:t>
        <a:bodyPr/>
        <a:lstStyle/>
        <a:p>
          <a:endParaRPr lang="en-US"/>
        </a:p>
      </dgm:t>
    </dgm:pt>
    <dgm:pt modelId="{54671183-4247-4952-90C2-E7ABB9F6F8C2}" type="sibTrans" cxnId="{8111958C-3AFC-40ED-B7FC-39501DB41C41}">
      <dgm:prSet/>
      <dgm:spPr/>
      <dgm:t>
        <a:bodyPr/>
        <a:lstStyle/>
        <a:p>
          <a:endParaRPr lang="en-US"/>
        </a:p>
      </dgm:t>
    </dgm:pt>
    <dgm:pt modelId="{7F642505-D19F-4948-BD04-A95F3017FBEF}">
      <dgm:prSet/>
      <dgm:spPr/>
      <dgm:t>
        <a:bodyPr/>
        <a:lstStyle/>
        <a:p>
          <a:r>
            <a:rPr lang="en-US"/>
            <a:t>Importance of filling out the complaint form and how it can protect you</a:t>
          </a:r>
        </a:p>
      </dgm:t>
    </dgm:pt>
    <dgm:pt modelId="{D1D127E2-4C29-4EF5-BD4D-54704573C535}" type="parTrans" cxnId="{9EF56214-3395-4B9E-B974-382477048AF8}">
      <dgm:prSet/>
      <dgm:spPr/>
      <dgm:t>
        <a:bodyPr/>
        <a:lstStyle/>
        <a:p>
          <a:endParaRPr lang="en-US"/>
        </a:p>
      </dgm:t>
    </dgm:pt>
    <dgm:pt modelId="{1092E122-96F9-4CE8-A972-5B98825481EC}" type="sibTrans" cxnId="{9EF56214-3395-4B9E-B974-382477048AF8}">
      <dgm:prSet/>
      <dgm:spPr/>
      <dgm:t>
        <a:bodyPr/>
        <a:lstStyle/>
        <a:p>
          <a:endParaRPr lang="en-US"/>
        </a:p>
      </dgm:t>
    </dgm:pt>
    <dgm:pt modelId="{F10084EC-FA92-4099-BAC5-51974F1D0284}">
      <dgm:prSet/>
      <dgm:spPr/>
      <dgm:t>
        <a:bodyPr/>
        <a:lstStyle/>
        <a:p>
          <a:endParaRPr lang="en-US"/>
        </a:p>
      </dgm:t>
    </dgm:pt>
    <dgm:pt modelId="{E21C9ACA-59B9-4517-89AA-9B73F905C70D}" type="parTrans" cxnId="{C63696D8-F95E-4F18-B570-0EB61CF15C69}">
      <dgm:prSet/>
      <dgm:spPr/>
      <dgm:t>
        <a:bodyPr/>
        <a:lstStyle/>
        <a:p>
          <a:endParaRPr lang="en-US"/>
        </a:p>
      </dgm:t>
    </dgm:pt>
    <dgm:pt modelId="{20FDFFD1-01D0-4BA8-AA69-3B38A97760CF}" type="sibTrans" cxnId="{C63696D8-F95E-4F18-B570-0EB61CF15C69}">
      <dgm:prSet/>
      <dgm:spPr/>
      <dgm:t>
        <a:bodyPr/>
        <a:lstStyle/>
        <a:p>
          <a:endParaRPr lang="en-US"/>
        </a:p>
      </dgm:t>
    </dgm:pt>
    <dgm:pt modelId="{2DACD43D-8471-45C8-B98C-FFFB2250F44D}">
      <dgm:prSet/>
      <dgm:spPr/>
      <dgm:t>
        <a:bodyPr/>
        <a:lstStyle/>
        <a:p>
          <a:r>
            <a:rPr lang="en-US"/>
            <a:t>Practice Scenarios</a:t>
          </a:r>
        </a:p>
      </dgm:t>
    </dgm:pt>
    <dgm:pt modelId="{C67A4AA6-7342-4CCC-B2C0-92F620603957}" type="parTrans" cxnId="{507578D3-EEAF-4202-AC53-BA46529DE485}">
      <dgm:prSet/>
      <dgm:spPr/>
      <dgm:t>
        <a:bodyPr/>
        <a:lstStyle/>
        <a:p>
          <a:endParaRPr lang="en-US"/>
        </a:p>
      </dgm:t>
    </dgm:pt>
    <dgm:pt modelId="{9F3EF199-09D2-41D1-A642-CBA63040C151}" type="sibTrans" cxnId="{507578D3-EEAF-4202-AC53-BA46529DE485}">
      <dgm:prSet/>
      <dgm:spPr/>
      <dgm:t>
        <a:bodyPr/>
        <a:lstStyle/>
        <a:p>
          <a:endParaRPr lang="en-US"/>
        </a:p>
      </dgm:t>
    </dgm:pt>
    <dgm:pt modelId="{EF59877A-0D58-47EA-AA23-0BB4AABDDD63}" type="pres">
      <dgm:prSet presAssocID="{20121F7D-4CDC-4F14-AA2C-500B8F837BCC}" presName="Name0" presStyleCnt="0">
        <dgm:presLayoutVars>
          <dgm:dir/>
          <dgm:animLvl val="lvl"/>
          <dgm:resizeHandles val="exact"/>
        </dgm:presLayoutVars>
      </dgm:prSet>
      <dgm:spPr/>
    </dgm:pt>
    <dgm:pt modelId="{0B5FD74C-D643-4751-A45B-FB739F2A9770}" type="pres">
      <dgm:prSet presAssocID="{F10084EC-FA92-4099-BAC5-51974F1D0284}" presName="boxAndChildren" presStyleCnt="0"/>
      <dgm:spPr/>
    </dgm:pt>
    <dgm:pt modelId="{744B685F-6107-45DA-A63F-EA9349D10C0F}" type="pres">
      <dgm:prSet presAssocID="{F10084EC-FA92-4099-BAC5-51974F1D0284}" presName="parentTextBox" presStyleLbl="alignNode1" presStyleIdx="0" presStyleCnt="3"/>
      <dgm:spPr/>
    </dgm:pt>
    <dgm:pt modelId="{AC00099B-53DB-4399-A3EC-C618317EBCDA}" type="pres">
      <dgm:prSet presAssocID="{F10084EC-FA92-4099-BAC5-51974F1D0284}" presName="descendantBox" presStyleLbl="bgAccFollowNode1" presStyleIdx="0" presStyleCnt="3"/>
      <dgm:spPr/>
    </dgm:pt>
    <dgm:pt modelId="{E1FEE0C5-B11F-41E0-871F-DBE8283DDBC4}" type="pres">
      <dgm:prSet presAssocID="{54671183-4247-4952-90C2-E7ABB9F6F8C2}" presName="sp" presStyleCnt="0"/>
      <dgm:spPr/>
    </dgm:pt>
    <dgm:pt modelId="{075107DF-F2CF-4E9C-B49D-BE03B17447DC}" type="pres">
      <dgm:prSet presAssocID="{4FF8610C-6C85-4E09-A3CE-6E4BE3562253}" presName="arrowAndChildren" presStyleCnt="0"/>
      <dgm:spPr/>
    </dgm:pt>
    <dgm:pt modelId="{0E157514-DA73-488C-80D2-15964C1D28E8}" type="pres">
      <dgm:prSet presAssocID="{4FF8610C-6C85-4E09-A3CE-6E4BE3562253}" presName="parentTextArrow" presStyleLbl="node1" presStyleIdx="0" presStyleCnt="0"/>
      <dgm:spPr/>
    </dgm:pt>
    <dgm:pt modelId="{861E8FAD-A3DA-4B49-B538-012D09B5428C}" type="pres">
      <dgm:prSet presAssocID="{4FF8610C-6C85-4E09-A3CE-6E4BE3562253}" presName="arrow" presStyleLbl="alignNode1" presStyleIdx="1" presStyleCnt="3"/>
      <dgm:spPr/>
    </dgm:pt>
    <dgm:pt modelId="{CA5FA167-930D-4689-893D-9A91577A60EE}" type="pres">
      <dgm:prSet presAssocID="{4FF8610C-6C85-4E09-A3CE-6E4BE3562253}" presName="descendantArrow" presStyleLbl="bgAccFollowNode1" presStyleIdx="1" presStyleCnt="3"/>
      <dgm:spPr/>
    </dgm:pt>
    <dgm:pt modelId="{D0E11FEE-8640-4E69-91B5-74875BA78218}" type="pres">
      <dgm:prSet presAssocID="{461305EF-C575-4B23-8351-BD5F83548C36}" presName="sp" presStyleCnt="0"/>
      <dgm:spPr/>
    </dgm:pt>
    <dgm:pt modelId="{6AF039F4-BE12-421A-951D-822D48023193}" type="pres">
      <dgm:prSet presAssocID="{6EB50313-FB6A-4CA1-8562-C8BF3D3F638F}" presName="arrowAndChildren" presStyleCnt="0"/>
      <dgm:spPr/>
    </dgm:pt>
    <dgm:pt modelId="{A5DF9BCF-CB49-4B04-8F9C-8F1F8EA5D401}" type="pres">
      <dgm:prSet presAssocID="{6EB50313-FB6A-4CA1-8562-C8BF3D3F638F}" presName="parentTextArrow" presStyleLbl="node1" presStyleIdx="0" presStyleCnt="0"/>
      <dgm:spPr/>
    </dgm:pt>
    <dgm:pt modelId="{9FC9B110-1DB8-4451-85DC-286E61BC51F6}" type="pres">
      <dgm:prSet presAssocID="{6EB50313-FB6A-4CA1-8562-C8BF3D3F638F}" presName="arrow" presStyleLbl="alignNode1" presStyleIdx="2" presStyleCnt="3"/>
      <dgm:spPr/>
    </dgm:pt>
    <dgm:pt modelId="{95C74A7D-A8DE-4A09-9E9D-4C18BFA76EF6}" type="pres">
      <dgm:prSet presAssocID="{6EB50313-FB6A-4CA1-8562-C8BF3D3F638F}" presName="descendantArrow" presStyleLbl="bgAccFollowNode1" presStyleIdx="2" presStyleCnt="3"/>
      <dgm:spPr/>
    </dgm:pt>
  </dgm:ptLst>
  <dgm:cxnLst>
    <dgm:cxn modelId="{9EF56214-3395-4B9E-B974-382477048AF8}" srcId="{4FF8610C-6C85-4E09-A3CE-6E4BE3562253}" destId="{7F642505-D19F-4948-BD04-A95F3017FBEF}" srcOrd="0" destOrd="0" parTransId="{D1D127E2-4C29-4EF5-BD4D-54704573C535}" sibTransId="{1092E122-96F9-4CE8-A972-5B98825481EC}"/>
    <dgm:cxn modelId="{CC3FFB2F-FF8D-4716-87E3-25E50C3B9319}" type="presOf" srcId="{2DACD43D-8471-45C8-B98C-FFFB2250F44D}" destId="{AC00099B-53DB-4399-A3EC-C618317EBCDA}" srcOrd="0" destOrd="0" presId="urn:microsoft.com/office/officeart/2016/7/layout/VerticalDownArrowProcess"/>
    <dgm:cxn modelId="{1422D946-3DA3-479D-A7AD-CA208097B045}" srcId="{6EB50313-FB6A-4CA1-8562-C8BF3D3F638F}" destId="{E191B019-ADBC-4E23-B568-CE40AD2CD5F9}" srcOrd="0" destOrd="0" parTransId="{D587AF2C-BD7E-4D05-8EBD-09A80A71A0EB}" sibTransId="{40E72428-9989-4129-9EEE-21C5DA49E138}"/>
    <dgm:cxn modelId="{781F2149-B2A2-45F7-9EB9-82DCA053E471}" type="presOf" srcId="{F10084EC-FA92-4099-BAC5-51974F1D0284}" destId="{744B685F-6107-45DA-A63F-EA9349D10C0F}" srcOrd="0" destOrd="0" presId="urn:microsoft.com/office/officeart/2016/7/layout/VerticalDownArrowProcess"/>
    <dgm:cxn modelId="{74BADA70-E256-4801-9D7D-DEE5C3B66830}" type="presOf" srcId="{6EB50313-FB6A-4CA1-8562-C8BF3D3F638F}" destId="{A5DF9BCF-CB49-4B04-8F9C-8F1F8EA5D401}" srcOrd="0" destOrd="0" presId="urn:microsoft.com/office/officeart/2016/7/layout/VerticalDownArrowProcess"/>
    <dgm:cxn modelId="{235EA474-50EE-4C0A-9A16-A1D6AB3F7CD1}" type="presOf" srcId="{E191B019-ADBC-4E23-B568-CE40AD2CD5F9}" destId="{95C74A7D-A8DE-4A09-9E9D-4C18BFA76EF6}" srcOrd="0" destOrd="0" presId="urn:microsoft.com/office/officeart/2016/7/layout/VerticalDownArrowProcess"/>
    <dgm:cxn modelId="{EC9DD359-25E1-415D-88A1-961C11316A81}" type="presOf" srcId="{6EB50313-FB6A-4CA1-8562-C8BF3D3F638F}" destId="{9FC9B110-1DB8-4451-85DC-286E61BC51F6}" srcOrd="1" destOrd="0" presId="urn:microsoft.com/office/officeart/2016/7/layout/VerticalDownArrowProcess"/>
    <dgm:cxn modelId="{8111958C-3AFC-40ED-B7FC-39501DB41C41}" srcId="{20121F7D-4CDC-4F14-AA2C-500B8F837BCC}" destId="{4FF8610C-6C85-4E09-A3CE-6E4BE3562253}" srcOrd="1" destOrd="0" parTransId="{993F2236-7F8E-4FDD-8B36-F5D81639E607}" sibTransId="{54671183-4247-4952-90C2-E7ABB9F6F8C2}"/>
    <dgm:cxn modelId="{491EB492-DF31-4174-B2DF-D56D16C118BD}" type="presOf" srcId="{4FF8610C-6C85-4E09-A3CE-6E4BE3562253}" destId="{0E157514-DA73-488C-80D2-15964C1D28E8}" srcOrd="0" destOrd="0" presId="urn:microsoft.com/office/officeart/2016/7/layout/VerticalDownArrowProcess"/>
    <dgm:cxn modelId="{8255B59A-CECB-4145-9020-0AC87844EED3}" type="presOf" srcId="{4FF8610C-6C85-4E09-A3CE-6E4BE3562253}" destId="{861E8FAD-A3DA-4B49-B538-012D09B5428C}" srcOrd="1" destOrd="0" presId="urn:microsoft.com/office/officeart/2016/7/layout/VerticalDownArrowProcess"/>
    <dgm:cxn modelId="{382B0AA3-9D42-4D4F-9368-D36161CA94E5}" type="presOf" srcId="{7F642505-D19F-4948-BD04-A95F3017FBEF}" destId="{CA5FA167-930D-4689-893D-9A91577A60EE}" srcOrd="0" destOrd="0" presId="urn:microsoft.com/office/officeart/2016/7/layout/VerticalDownArrowProcess"/>
    <dgm:cxn modelId="{F841A7BF-553D-4317-B7BD-96E70EF30B06}" srcId="{20121F7D-4CDC-4F14-AA2C-500B8F837BCC}" destId="{6EB50313-FB6A-4CA1-8562-C8BF3D3F638F}" srcOrd="0" destOrd="0" parTransId="{EC054E35-23E7-4BC8-8E8B-51486A169BC7}" sibTransId="{461305EF-C575-4B23-8351-BD5F83548C36}"/>
    <dgm:cxn modelId="{507578D3-EEAF-4202-AC53-BA46529DE485}" srcId="{F10084EC-FA92-4099-BAC5-51974F1D0284}" destId="{2DACD43D-8471-45C8-B98C-FFFB2250F44D}" srcOrd="0" destOrd="0" parTransId="{C67A4AA6-7342-4CCC-B2C0-92F620603957}" sibTransId="{9F3EF199-09D2-41D1-A642-CBA63040C151}"/>
    <dgm:cxn modelId="{C63696D8-F95E-4F18-B570-0EB61CF15C69}" srcId="{20121F7D-4CDC-4F14-AA2C-500B8F837BCC}" destId="{F10084EC-FA92-4099-BAC5-51974F1D0284}" srcOrd="2" destOrd="0" parTransId="{E21C9ACA-59B9-4517-89AA-9B73F905C70D}" sibTransId="{20FDFFD1-01D0-4BA8-AA69-3B38A97760CF}"/>
    <dgm:cxn modelId="{9C6069E3-9002-4B77-99D5-772AF662BA36}" type="presOf" srcId="{20121F7D-4CDC-4F14-AA2C-500B8F837BCC}" destId="{EF59877A-0D58-47EA-AA23-0BB4AABDDD63}" srcOrd="0" destOrd="0" presId="urn:microsoft.com/office/officeart/2016/7/layout/VerticalDownArrowProcess"/>
    <dgm:cxn modelId="{7B61F3A4-CEF7-40D1-BDE2-78E61D8BE2BA}" type="presParOf" srcId="{EF59877A-0D58-47EA-AA23-0BB4AABDDD63}" destId="{0B5FD74C-D643-4751-A45B-FB739F2A9770}" srcOrd="0" destOrd="0" presId="urn:microsoft.com/office/officeart/2016/7/layout/VerticalDownArrowProcess"/>
    <dgm:cxn modelId="{A3ACE8E7-8E1A-4C1E-9F53-F41BAD06886C}" type="presParOf" srcId="{0B5FD74C-D643-4751-A45B-FB739F2A9770}" destId="{744B685F-6107-45DA-A63F-EA9349D10C0F}" srcOrd="0" destOrd="0" presId="urn:microsoft.com/office/officeart/2016/7/layout/VerticalDownArrowProcess"/>
    <dgm:cxn modelId="{B320ABB3-1FEB-4382-B43F-AFDA04385935}" type="presParOf" srcId="{0B5FD74C-D643-4751-A45B-FB739F2A9770}" destId="{AC00099B-53DB-4399-A3EC-C618317EBCDA}" srcOrd="1" destOrd="0" presId="urn:microsoft.com/office/officeart/2016/7/layout/VerticalDownArrowProcess"/>
    <dgm:cxn modelId="{8E62EAD4-6A14-458B-BBC4-630EEF25AC55}" type="presParOf" srcId="{EF59877A-0D58-47EA-AA23-0BB4AABDDD63}" destId="{E1FEE0C5-B11F-41E0-871F-DBE8283DDBC4}" srcOrd="1" destOrd="0" presId="urn:microsoft.com/office/officeart/2016/7/layout/VerticalDownArrowProcess"/>
    <dgm:cxn modelId="{EC6E9DEA-C107-4495-B108-18012FFAF2F3}" type="presParOf" srcId="{EF59877A-0D58-47EA-AA23-0BB4AABDDD63}" destId="{075107DF-F2CF-4E9C-B49D-BE03B17447DC}" srcOrd="2" destOrd="0" presId="urn:microsoft.com/office/officeart/2016/7/layout/VerticalDownArrowProcess"/>
    <dgm:cxn modelId="{AB7BBD37-4573-4812-AB9C-D11ADD6E9178}" type="presParOf" srcId="{075107DF-F2CF-4E9C-B49D-BE03B17447DC}" destId="{0E157514-DA73-488C-80D2-15964C1D28E8}" srcOrd="0" destOrd="0" presId="urn:microsoft.com/office/officeart/2016/7/layout/VerticalDownArrowProcess"/>
    <dgm:cxn modelId="{C66A4B2F-76CB-48BF-8DDE-0DB6F36AA039}" type="presParOf" srcId="{075107DF-F2CF-4E9C-B49D-BE03B17447DC}" destId="{861E8FAD-A3DA-4B49-B538-012D09B5428C}" srcOrd="1" destOrd="0" presId="urn:microsoft.com/office/officeart/2016/7/layout/VerticalDownArrowProcess"/>
    <dgm:cxn modelId="{9BA04DFA-1A22-4084-9B03-3E9C064DC49F}" type="presParOf" srcId="{075107DF-F2CF-4E9C-B49D-BE03B17447DC}" destId="{CA5FA167-930D-4689-893D-9A91577A60EE}" srcOrd="2" destOrd="0" presId="urn:microsoft.com/office/officeart/2016/7/layout/VerticalDownArrowProcess"/>
    <dgm:cxn modelId="{BCC597E1-4BF4-4249-AD2B-112FA2DA70BC}" type="presParOf" srcId="{EF59877A-0D58-47EA-AA23-0BB4AABDDD63}" destId="{D0E11FEE-8640-4E69-91B5-74875BA78218}" srcOrd="3" destOrd="0" presId="urn:microsoft.com/office/officeart/2016/7/layout/VerticalDownArrowProcess"/>
    <dgm:cxn modelId="{2CF7CA0D-517F-4991-9065-88AB54BD38EF}" type="presParOf" srcId="{EF59877A-0D58-47EA-AA23-0BB4AABDDD63}" destId="{6AF039F4-BE12-421A-951D-822D48023193}" srcOrd="4" destOrd="0" presId="urn:microsoft.com/office/officeart/2016/7/layout/VerticalDownArrowProcess"/>
    <dgm:cxn modelId="{9481AD1E-E127-4726-A254-3BE404EA9853}" type="presParOf" srcId="{6AF039F4-BE12-421A-951D-822D48023193}" destId="{A5DF9BCF-CB49-4B04-8F9C-8F1F8EA5D401}" srcOrd="0" destOrd="0" presId="urn:microsoft.com/office/officeart/2016/7/layout/VerticalDownArrowProcess"/>
    <dgm:cxn modelId="{147F46CC-4462-4678-8C7D-6582F27FFEDF}" type="presParOf" srcId="{6AF039F4-BE12-421A-951D-822D48023193}" destId="{9FC9B110-1DB8-4451-85DC-286E61BC51F6}" srcOrd="1" destOrd="0" presId="urn:microsoft.com/office/officeart/2016/7/layout/VerticalDownArrowProcess"/>
    <dgm:cxn modelId="{E548B347-45C1-4487-84FC-B26E8B8BD282}" type="presParOf" srcId="{6AF039F4-BE12-421A-951D-822D48023193}" destId="{95C74A7D-A8DE-4A09-9E9D-4C18BFA76EF6}"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B685F-6107-45DA-A63F-EA9349D10C0F}">
      <dsp:nvSpPr>
        <dsp:cNvPr id="0" name=""/>
        <dsp:cNvSpPr/>
      </dsp:nvSpPr>
      <dsp:spPr>
        <a:xfrm>
          <a:off x="0" y="2934908"/>
          <a:ext cx="783431" cy="963302"/>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5718" tIns="241808" rIns="55718" bIns="241808"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0" y="2934908"/>
        <a:ext cx="783431" cy="963302"/>
      </dsp:txXfrm>
    </dsp:sp>
    <dsp:sp modelId="{AC00099B-53DB-4399-A3EC-C618317EBCDA}">
      <dsp:nvSpPr>
        <dsp:cNvPr id="0" name=""/>
        <dsp:cNvSpPr/>
      </dsp:nvSpPr>
      <dsp:spPr>
        <a:xfrm>
          <a:off x="783431" y="2934908"/>
          <a:ext cx="2350294" cy="963302"/>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75" tIns="177800" rIns="47675" bIns="177800" numCol="1" spcCol="1270" anchor="ctr" anchorCtr="0">
          <a:noAutofit/>
        </a:bodyPr>
        <a:lstStyle/>
        <a:p>
          <a:pPr marL="0" lvl="0" indent="0" algn="l" defTabSz="622300">
            <a:lnSpc>
              <a:spcPct val="90000"/>
            </a:lnSpc>
            <a:spcBef>
              <a:spcPct val="0"/>
            </a:spcBef>
            <a:spcAft>
              <a:spcPct val="35000"/>
            </a:spcAft>
            <a:buNone/>
          </a:pPr>
          <a:r>
            <a:rPr lang="en-US" sz="1400" kern="1200"/>
            <a:t>Practice Scenarios</a:t>
          </a:r>
        </a:p>
      </dsp:txBody>
      <dsp:txXfrm>
        <a:off x="783431" y="2934908"/>
        <a:ext cx="2350294" cy="963302"/>
      </dsp:txXfrm>
    </dsp:sp>
    <dsp:sp modelId="{861E8FAD-A3DA-4B49-B538-012D09B5428C}">
      <dsp:nvSpPr>
        <dsp:cNvPr id="0" name=""/>
        <dsp:cNvSpPr/>
      </dsp:nvSpPr>
      <dsp:spPr>
        <a:xfrm rot="10800000">
          <a:off x="0" y="1467798"/>
          <a:ext cx="783431" cy="1481559"/>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5718" tIns="241808" rIns="55718" bIns="241808"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10800000">
        <a:off x="0" y="1467798"/>
        <a:ext cx="783431" cy="963013"/>
      </dsp:txXfrm>
    </dsp:sp>
    <dsp:sp modelId="{CA5FA167-930D-4689-893D-9A91577A60EE}">
      <dsp:nvSpPr>
        <dsp:cNvPr id="0" name=""/>
        <dsp:cNvSpPr/>
      </dsp:nvSpPr>
      <dsp:spPr>
        <a:xfrm>
          <a:off x="783431" y="1467798"/>
          <a:ext cx="2350294" cy="963013"/>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75" tIns="177800" rIns="47675" bIns="177800" numCol="1" spcCol="1270" anchor="ctr" anchorCtr="0">
          <a:noAutofit/>
        </a:bodyPr>
        <a:lstStyle/>
        <a:p>
          <a:pPr marL="0" lvl="0" indent="0" algn="l" defTabSz="622300">
            <a:lnSpc>
              <a:spcPct val="90000"/>
            </a:lnSpc>
            <a:spcBef>
              <a:spcPct val="0"/>
            </a:spcBef>
            <a:spcAft>
              <a:spcPct val="35000"/>
            </a:spcAft>
            <a:buNone/>
          </a:pPr>
          <a:r>
            <a:rPr lang="en-US" sz="1400" kern="1200"/>
            <a:t>Importance of filling out the complaint form and how it can protect you</a:t>
          </a:r>
        </a:p>
      </dsp:txBody>
      <dsp:txXfrm>
        <a:off x="783431" y="1467798"/>
        <a:ext cx="2350294" cy="963013"/>
      </dsp:txXfrm>
    </dsp:sp>
    <dsp:sp modelId="{9FC9B110-1DB8-4451-85DC-286E61BC51F6}">
      <dsp:nvSpPr>
        <dsp:cNvPr id="0" name=""/>
        <dsp:cNvSpPr/>
      </dsp:nvSpPr>
      <dsp:spPr>
        <a:xfrm rot="10800000">
          <a:off x="0" y="689"/>
          <a:ext cx="783431" cy="1481559"/>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5718" tIns="241808" rIns="55718" bIns="241808"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10800000">
        <a:off x="0" y="689"/>
        <a:ext cx="783431" cy="963013"/>
      </dsp:txXfrm>
    </dsp:sp>
    <dsp:sp modelId="{95C74A7D-A8DE-4A09-9E9D-4C18BFA76EF6}">
      <dsp:nvSpPr>
        <dsp:cNvPr id="0" name=""/>
        <dsp:cNvSpPr/>
      </dsp:nvSpPr>
      <dsp:spPr>
        <a:xfrm>
          <a:off x="783431" y="689"/>
          <a:ext cx="2350294" cy="963013"/>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75" tIns="177800" rIns="47675" bIns="177800" numCol="1" spcCol="1270" anchor="ctr" anchorCtr="0">
          <a:noAutofit/>
        </a:bodyPr>
        <a:lstStyle/>
        <a:p>
          <a:pPr marL="0" lvl="0" indent="0" algn="l" defTabSz="622300">
            <a:lnSpc>
              <a:spcPct val="90000"/>
            </a:lnSpc>
            <a:spcBef>
              <a:spcPct val="0"/>
            </a:spcBef>
            <a:spcAft>
              <a:spcPct val="35000"/>
            </a:spcAft>
            <a:buNone/>
          </a:pPr>
          <a:r>
            <a:rPr lang="en-US" sz="1400" kern="1200"/>
            <a:t>Defining the Process</a:t>
          </a:r>
        </a:p>
      </dsp:txBody>
      <dsp:txXfrm>
        <a:off x="783431" y="689"/>
        <a:ext cx="2350294" cy="96301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94D2E-832E-4454-88B1-C6C215C9E55C}"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0A0A09-6FA2-432A-878F-290AC51C7288}" type="slidenum">
              <a:rPr lang="en-US" smtClean="0"/>
              <a:t>‹#›</a:t>
            </a:fld>
            <a:endParaRPr lang="en-US"/>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r>
              <a:rPr lang="en-US"/>
              <a:t>6/6/2019</a:t>
            </a: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6/6/2019</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6/6/2019</a:t>
            </a:r>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6/6/2019</a:t>
            </a:r>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6/6/2019</a:t>
            </a:r>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6/6/2019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6/6/2019</a:t>
            </a:r>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r>
              <a:rPr lang="en-US"/>
              <a:t>6/6/2019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r>
              <a:rPr lang="en-US"/>
              <a:t>6/6/2019</a:t>
            </a:r>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6/6/2019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6/6/2019</a:t>
            </a:r>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6/6/2019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6/6/2019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6/6/2019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6/6/2019</a:t>
            </a:r>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6/6/2019</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6/6/2019</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r>
              <a:rPr lang="en-US"/>
              <a:t>6/6/2019</a:t>
            </a: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ontario.ca/document/guid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2">
            <a:alphaModFix amt="55000"/>
          </a:blip>
          <a:srcRect r="-1" b="21257"/>
          <a:stretch/>
        </p:blipFill>
        <p:spPr>
          <a:xfrm>
            <a:off x="1526131" y="-3430022"/>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2099733"/>
            <a:ext cx="8827245" cy="2677648"/>
          </a:xfrm>
        </p:spPr>
        <p:txBody>
          <a:bodyPr>
            <a:normAutofit/>
          </a:bodyPr>
          <a:lstStyle/>
          <a:p>
            <a:r>
              <a:rPr lang="en-US">
                <a:solidFill>
                  <a:srgbClr val="FFFFFF"/>
                </a:solidFill>
              </a:rPr>
              <a:t>RPN</a:t>
            </a:r>
            <a:br>
              <a:rPr lang="en-US">
                <a:solidFill>
                  <a:srgbClr val="FFFFFF"/>
                </a:solidFill>
              </a:rPr>
            </a:br>
            <a:r>
              <a:rPr lang="en-US">
                <a:solidFill>
                  <a:srgbClr val="FFFFFF"/>
                </a:solidFill>
              </a:rPr>
              <a:t>Workload </a:t>
            </a:r>
            <a:br>
              <a:rPr lang="en-US">
                <a:solidFill>
                  <a:srgbClr val="FFFFFF"/>
                </a:solidFill>
              </a:rPr>
            </a:br>
            <a:r>
              <a:rPr lang="en-US">
                <a:solidFill>
                  <a:srgbClr val="FFFFFF"/>
                </a:solidFill>
              </a:rPr>
              <a:t>Complaint Form</a:t>
            </a:r>
          </a:p>
        </p:txBody>
      </p:sp>
      <p:sp>
        <p:nvSpPr>
          <p:cNvPr id="3" name="Subtitle 2">
            <a:extLst>
              <a:ext uri="{FF2B5EF4-FFF2-40B4-BE49-F238E27FC236}">
                <a16:creationId xmlns:a16="http://schemas.microsoft.com/office/drawing/2014/main" id="{78BDD245-17CD-4FBE-A9CF-AC997273DFE5}"/>
              </a:ext>
            </a:extLst>
          </p:cNvPr>
          <p:cNvSpPr>
            <a:spLocks noGrp="1"/>
          </p:cNvSpPr>
          <p:nvPr>
            <p:ph type="subTitle" idx="1"/>
          </p:nvPr>
        </p:nvSpPr>
        <p:spPr>
          <a:xfrm>
            <a:off x="1154954" y="4777380"/>
            <a:ext cx="8827245" cy="861420"/>
          </a:xfrm>
        </p:spPr>
        <p:txBody>
          <a:bodyPr>
            <a:normAutofit fontScale="77500" lnSpcReduction="20000"/>
          </a:bodyPr>
          <a:lstStyle/>
          <a:p>
            <a:endParaRPr lang="en-US">
              <a:solidFill>
                <a:srgbClr val="FFFFFF"/>
              </a:solidFill>
            </a:endParaRPr>
          </a:p>
          <a:p>
            <a:endParaRPr lang="en-US">
              <a:solidFill>
                <a:srgbClr val="FFFFFF"/>
              </a:solidFill>
            </a:endParaRPr>
          </a:p>
          <a:p>
            <a:r>
              <a:rPr lang="en-US">
                <a:solidFill>
                  <a:srgbClr val="FFFFFF"/>
                </a:solidFill>
              </a:rPr>
              <a:t>Angela Hodgson RPN</a:t>
            </a:r>
          </a:p>
        </p:txBody>
      </p:sp>
      <p:sp>
        <p:nvSpPr>
          <p:cNvPr id="52" name="Rectangle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23065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10B16-B39B-A725-2CDC-3260D56CBDDB}"/>
              </a:ext>
            </a:extLst>
          </p:cNvPr>
          <p:cNvSpPr>
            <a:spLocks noGrp="1"/>
          </p:cNvSpPr>
          <p:nvPr>
            <p:ph type="title"/>
          </p:nvPr>
        </p:nvSpPr>
        <p:spPr/>
        <p:txBody>
          <a:bodyPr/>
          <a:lstStyle/>
          <a:p>
            <a:r>
              <a:rPr lang="en-CA"/>
              <a:t>Section 4: Continue…</a:t>
            </a:r>
          </a:p>
        </p:txBody>
      </p:sp>
      <p:sp>
        <p:nvSpPr>
          <p:cNvPr id="3" name="Content Placeholder 2">
            <a:extLst>
              <a:ext uri="{FF2B5EF4-FFF2-40B4-BE49-F238E27FC236}">
                <a16:creationId xmlns:a16="http://schemas.microsoft.com/office/drawing/2014/main" id="{3CAF8E22-C56C-B7B8-73E1-1EB53FEC2EC8}"/>
              </a:ext>
            </a:extLst>
          </p:cNvPr>
          <p:cNvSpPr>
            <a:spLocks noGrp="1"/>
          </p:cNvSpPr>
          <p:nvPr>
            <p:ph idx="1"/>
          </p:nvPr>
        </p:nvSpPr>
        <p:spPr/>
        <p:txBody>
          <a:bodyPr>
            <a:normAutofit/>
          </a:bodyPr>
          <a:lstStyle/>
          <a:p>
            <a:r>
              <a:rPr lang="en-US"/>
              <a:t> </a:t>
            </a:r>
            <a:r>
              <a:rPr lang="en-US" sz="1600"/>
              <a:t>Number of Admissions. Provide details: </a:t>
            </a:r>
            <a:r>
              <a:rPr lang="en-US"/>
              <a:t>________________________________________________________________________________________________________________________________________________</a:t>
            </a:r>
          </a:p>
          <a:p>
            <a:r>
              <a:rPr lang="en-US"/>
              <a:t> </a:t>
            </a:r>
            <a:r>
              <a:rPr lang="en-US" sz="1600"/>
              <a:t>Number of Discharges. Provide details: </a:t>
            </a:r>
            <a:r>
              <a:rPr lang="en-US"/>
              <a:t>________________________________________________________________________________________________________________________________________________</a:t>
            </a:r>
          </a:p>
          <a:p>
            <a:r>
              <a:rPr lang="en-US"/>
              <a:t> </a:t>
            </a:r>
            <a:r>
              <a:rPr lang="en-US" sz="1600"/>
              <a:t>Other. Please specify and provide details: </a:t>
            </a:r>
            <a:r>
              <a:rPr lang="en-US"/>
              <a:t>________________________________________________________________________________________________________________________________________________</a:t>
            </a:r>
            <a:endParaRPr lang="en-CA"/>
          </a:p>
        </p:txBody>
      </p:sp>
    </p:spTree>
    <p:extLst>
      <p:ext uri="{BB962C8B-B14F-4D97-AF65-F5344CB8AC3E}">
        <p14:creationId xmlns:p14="http://schemas.microsoft.com/office/powerpoint/2010/main" val="248890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281-CBD6-E859-C548-AEA1B821CA17}"/>
              </a:ext>
            </a:extLst>
          </p:cNvPr>
          <p:cNvSpPr>
            <a:spLocks noGrp="1"/>
          </p:cNvSpPr>
          <p:nvPr>
            <p:ph type="title"/>
          </p:nvPr>
        </p:nvSpPr>
        <p:spPr>
          <a:xfrm>
            <a:off x="1715293" y="629920"/>
            <a:ext cx="8761413" cy="1209040"/>
          </a:xfrm>
        </p:spPr>
        <p:txBody>
          <a:bodyPr/>
          <a:lstStyle/>
          <a:p>
            <a:pPr algn="ctr"/>
            <a:r>
              <a:rPr lang="en-CA"/>
              <a:t>Section 5: RPN Recommended Solution</a:t>
            </a:r>
          </a:p>
        </p:txBody>
      </p:sp>
      <p:sp>
        <p:nvSpPr>
          <p:cNvPr id="3" name="Content Placeholder 2">
            <a:extLst>
              <a:ext uri="{FF2B5EF4-FFF2-40B4-BE49-F238E27FC236}">
                <a16:creationId xmlns:a16="http://schemas.microsoft.com/office/drawing/2014/main" id="{DE7CBA83-AB12-487A-36D5-99642B2FA0FA}"/>
              </a:ext>
            </a:extLst>
          </p:cNvPr>
          <p:cNvSpPr>
            <a:spLocks noGrp="1"/>
          </p:cNvSpPr>
          <p:nvPr>
            <p:ph idx="1"/>
          </p:nvPr>
        </p:nvSpPr>
        <p:spPr>
          <a:xfrm>
            <a:off x="1154954" y="2603500"/>
            <a:ext cx="8825659" cy="3955920"/>
          </a:xfrm>
        </p:spPr>
        <p:txBody>
          <a:bodyPr>
            <a:noAutofit/>
          </a:bodyPr>
          <a:lstStyle/>
          <a:p>
            <a:pPr marL="0" indent="0">
              <a:buNone/>
            </a:pPr>
            <a:r>
              <a:rPr lang="en-US" sz="1600"/>
              <a:t>Please check-off one or all of the areas you believe should be addressed in order to prevent similar occurrences: </a:t>
            </a:r>
          </a:p>
          <a:p>
            <a:r>
              <a:rPr lang="en-US" sz="1600"/>
              <a:t> In-service 					      Orientation </a:t>
            </a:r>
          </a:p>
          <a:p>
            <a:pPr marL="0" indent="0">
              <a:buNone/>
            </a:pPr>
            <a:r>
              <a:rPr lang="en-US" sz="1600"/>
              <a:t>        Review nurse/patient ratio 	      Review policy/procedures </a:t>
            </a:r>
          </a:p>
          <a:p>
            <a:pPr marL="0" indent="0">
              <a:buNone/>
            </a:pPr>
            <a:r>
              <a:rPr lang="en-US" sz="1600"/>
              <a:t>       Float/casual pool                               Adjust supporting staff </a:t>
            </a:r>
          </a:p>
          <a:p>
            <a:pPr marL="0" indent="0">
              <a:buNone/>
            </a:pPr>
            <a:r>
              <a:rPr lang="en-US" sz="1600"/>
              <a:t>        Adjust RPN staff                                  Equipment </a:t>
            </a:r>
          </a:p>
          <a:p>
            <a:pPr marL="0" indent="0">
              <a:buNone/>
            </a:pPr>
            <a:r>
              <a:rPr lang="en-US" sz="1600"/>
              <a:t>        Replace sick calls, vacations, paid holidays or other absences </a:t>
            </a:r>
          </a:p>
          <a:p>
            <a:pPr marL="0" indent="0">
              <a:buNone/>
            </a:pPr>
            <a:r>
              <a:rPr lang="en-US" sz="1600"/>
              <a:t>Provide details for each checked box above: __________________________________________________________________________________________________________________________________________________________________________ Other solutions: _____________________________________________________________________ ____________________________________________________________________________________ </a:t>
            </a:r>
            <a:endParaRPr lang="en-CA" sz="1600"/>
          </a:p>
        </p:txBody>
      </p:sp>
    </p:spTree>
    <p:extLst>
      <p:ext uri="{BB962C8B-B14F-4D97-AF65-F5344CB8AC3E}">
        <p14:creationId xmlns:p14="http://schemas.microsoft.com/office/powerpoint/2010/main" val="45362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32F5-5308-8A38-153F-FDCEDADFC42B}"/>
              </a:ext>
            </a:extLst>
          </p:cNvPr>
          <p:cNvSpPr>
            <a:spLocks noGrp="1"/>
          </p:cNvSpPr>
          <p:nvPr>
            <p:ph type="title"/>
          </p:nvPr>
        </p:nvSpPr>
        <p:spPr/>
        <p:txBody>
          <a:bodyPr/>
          <a:lstStyle/>
          <a:p>
            <a:pPr algn="ctr"/>
            <a:r>
              <a:rPr lang="en-CA"/>
              <a:t>Section 6: Employees Signature</a:t>
            </a:r>
          </a:p>
        </p:txBody>
      </p:sp>
      <p:sp>
        <p:nvSpPr>
          <p:cNvPr id="3" name="Content Placeholder 2">
            <a:extLst>
              <a:ext uri="{FF2B5EF4-FFF2-40B4-BE49-F238E27FC236}">
                <a16:creationId xmlns:a16="http://schemas.microsoft.com/office/drawing/2014/main" id="{BF61D957-C2F8-4ABC-6015-BD5FC1669F3E}"/>
              </a:ext>
            </a:extLst>
          </p:cNvPr>
          <p:cNvSpPr>
            <a:spLocks noGrp="1"/>
          </p:cNvSpPr>
          <p:nvPr>
            <p:ph idx="1"/>
          </p:nvPr>
        </p:nvSpPr>
        <p:spPr/>
        <p:txBody>
          <a:bodyPr/>
          <a:lstStyle/>
          <a:p>
            <a:r>
              <a:rPr lang="en-CA" b="1"/>
              <a:t>SECTION 6: EMPLOYEE SIGNATURES </a:t>
            </a:r>
          </a:p>
          <a:p>
            <a:r>
              <a:rPr lang="en-CA"/>
              <a:t>Signature _______________________Phone # ______________________________ Signature _______________________Phone # ______________________________ Signature ______________________ Phone # ______________________________</a:t>
            </a:r>
          </a:p>
          <a:p>
            <a:endParaRPr lang="en-CA"/>
          </a:p>
          <a:p>
            <a:r>
              <a:rPr lang="en-CA"/>
              <a:t> Date submitted: ___________________________</a:t>
            </a:r>
          </a:p>
        </p:txBody>
      </p:sp>
    </p:spTree>
    <p:extLst>
      <p:ext uri="{BB962C8B-B14F-4D97-AF65-F5344CB8AC3E}">
        <p14:creationId xmlns:p14="http://schemas.microsoft.com/office/powerpoint/2010/main" val="189477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E546-0567-133D-F3C4-EE6AD660B792}"/>
              </a:ext>
            </a:extLst>
          </p:cNvPr>
          <p:cNvSpPr>
            <a:spLocks noGrp="1"/>
          </p:cNvSpPr>
          <p:nvPr>
            <p:ph type="title"/>
          </p:nvPr>
        </p:nvSpPr>
        <p:spPr/>
        <p:txBody>
          <a:bodyPr/>
          <a:lstStyle/>
          <a:p>
            <a:pPr algn="ctr"/>
            <a:r>
              <a:rPr lang="en-CA"/>
              <a:t>Section 7: Management Comments</a:t>
            </a:r>
          </a:p>
        </p:txBody>
      </p:sp>
      <p:sp>
        <p:nvSpPr>
          <p:cNvPr id="3" name="Content Placeholder 2">
            <a:extLst>
              <a:ext uri="{FF2B5EF4-FFF2-40B4-BE49-F238E27FC236}">
                <a16:creationId xmlns:a16="http://schemas.microsoft.com/office/drawing/2014/main" id="{640B5135-71D9-5A4E-D4A9-62ADCBAEFF94}"/>
              </a:ext>
            </a:extLst>
          </p:cNvPr>
          <p:cNvSpPr>
            <a:spLocks noGrp="1"/>
          </p:cNvSpPr>
          <p:nvPr>
            <p:ph idx="1"/>
          </p:nvPr>
        </p:nvSpPr>
        <p:spPr>
          <a:xfrm>
            <a:off x="1154954" y="2603500"/>
            <a:ext cx="8825659" cy="3676002"/>
          </a:xfrm>
        </p:spPr>
        <p:txBody>
          <a:bodyPr>
            <a:noAutofit/>
          </a:bodyPr>
          <a:lstStyle/>
          <a:p>
            <a:r>
              <a:rPr lang="en-US" sz="1600"/>
              <a:t>Process as outlined in Article 9.15 (b) – (d)</a:t>
            </a:r>
          </a:p>
          <a:p>
            <a:endParaRPr lang="en-US" sz="1600"/>
          </a:p>
          <a:p>
            <a:r>
              <a:rPr lang="en-US" sz="1600" b="1"/>
              <a:t>Step 1</a:t>
            </a:r>
            <a:r>
              <a:rPr lang="en-US" sz="1600"/>
              <a:t> Employee(s) are to raise their concern(s) with immediate supervisor within 48 hours of the occurrence. </a:t>
            </a:r>
          </a:p>
          <a:p>
            <a:endParaRPr lang="en-US" sz="1600"/>
          </a:p>
          <a:p>
            <a:r>
              <a:rPr lang="en-US" sz="1600" b="1"/>
              <a:t>Step 2</a:t>
            </a:r>
            <a:r>
              <a:rPr lang="en-US" sz="1600"/>
              <a:t> The supervisor is to provide a response within 5 working days. </a:t>
            </a:r>
          </a:p>
          <a:p>
            <a:endParaRPr lang="en-US" sz="1600"/>
          </a:p>
          <a:p>
            <a:r>
              <a:rPr lang="en-US" sz="1600" b="1"/>
              <a:t>Step 3</a:t>
            </a:r>
            <a:r>
              <a:rPr lang="en-US" sz="1600"/>
              <a:t> If the supervisor’s response is unsatisfactory, the employee(s) may submit* a Workload Complaint Form to the CNO (Chief Nursing Officer) within 48 hours, with a copy to the Union. A meeting with the CNO (Chief Nursing Officer) will be held within 30 days. A Union representative may attend this meeting. </a:t>
            </a:r>
          </a:p>
          <a:p>
            <a:pPr marL="0" indent="0">
              <a:buNone/>
            </a:pPr>
            <a:endParaRPr lang="en-US" sz="1600"/>
          </a:p>
        </p:txBody>
      </p:sp>
    </p:spTree>
    <p:extLst>
      <p:ext uri="{BB962C8B-B14F-4D97-AF65-F5344CB8AC3E}">
        <p14:creationId xmlns:p14="http://schemas.microsoft.com/office/powerpoint/2010/main" val="2094865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9628-A1FD-AB60-081E-AF1924CB036B}"/>
              </a:ext>
            </a:extLst>
          </p:cNvPr>
          <p:cNvSpPr>
            <a:spLocks noGrp="1"/>
          </p:cNvSpPr>
          <p:nvPr>
            <p:ph type="title"/>
          </p:nvPr>
        </p:nvSpPr>
        <p:spPr/>
        <p:txBody>
          <a:bodyPr/>
          <a:lstStyle/>
          <a:p>
            <a:r>
              <a:rPr lang="en-CA"/>
              <a:t>Section 7: Continue…</a:t>
            </a:r>
          </a:p>
        </p:txBody>
      </p:sp>
      <p:sp>
        <p:nvSpPr>
          <p:cNvPr id="3" name="Text Placeholder 2">
            <a:extLst>
              <a:ext uri="{FF2B5EF4-FFF2-40B4-BE49-F238E27FC236}">
                <a16:creationId xmlns:a16="http://schemas.microsoft.com/office/drawing/2014/main" id="{FFC87934-B23E-2A14-1E3B-64F4B6939C6C}"/>
              </a:ext>
            </a:extLst>
          </p:cNvPr>
          <p:cNvSpPr>
            <a:spLocks noGrp="1"/>
          </p:cNvSpPr>
          <p:nvPr>
            <p:ph type="body" sz="half" idx="2"/>
          </p:nvPr>
        </p:nvSpPr>
        <p:spPr>
          <a:xfrm>
            <a:off x="1154954" y="3153746"/>
            <a:ext cx="10060442" cy="3601616"/>
          </a:xfrm>
        </p:spPr>
        <p:txBody>
          <a:bodyPr>
            <a:normAutofit fontScale="92500" lnSpcReduction="10000"/>
          </a:bodyPr>
          <a:lstStyle/>
          <a:p>
            <a:endParaRPr lang="en-US" sz="1800"/>
          </a:p>
          <a:p>
            <a:r>
              <a:rPr lang="en-US" sz="1800" b="1"/>
              <a:t>Step 4</a:t>
            </a:r>
            <a:r>
              <a:rPr lang="en-US" sz="1800"/>
              <a:t> </a:t>
            </a:r>
            <a:r>
              <a:rPr lang="en-US" sz="1700"/>
              <a:t>The CNO is to provide a response within 15 days. A copy of the response will be sent to the Union, if applicable</a:t>
            </a:r>
            <a:r>
              <a:rPr lang="en-US" sz="1800"/>
              <a:t>. </a:t>
            </a:r>
          </a:p>
          <a:p>
            <a:endParaRPr lang="en-US" sz="1800"/>
          </a:p>
          <a:p>
            <a:r>
              <a:rPr lang="en-US" sz="1800" b="1"/>
              <a:t>Step 5</a:t>
            </a:r>
            <a:r>
              <a:rPr lang="en-US" sz="1800"/>
              <a:t> </a:t>
            </a:r>
            <a:r>
              <a:rPr lang="en-US" sz="1700"/>
              <a:t>If the CNO’s response is unsatisfactory, the employee(s) may request a meeting with the CEO (or designate) within 48 hours. This meeting is to be held within 30 days. </a:t>
            </a:r>
          </a:p>
          <a:p>
            <a:r>
              <a:rPr lang="en-US" sz="1700"/>
              <a:t>A Union representative may attend this meeting</a:t>
            </a:r>
            <a:r>
              <a:rPr lang="en-US" sz="1800"/>
              <a:t>. </a:t>
            </a:r>
          </a:p>
          <a:p>
            <a:endParaRPr lang="en-US" sz="1800"/>
          </a:p>
          <a:p>
            <a:r>
              <a:rPr lang="en-US" sz="1800" b="1"/>
              <a:t>Step 6</a:t>
            </a:r>
            <a:r>
              <a:rPr lang="en-US" sz="1800"/>
              <a:t> </a:t>
            </a:r>
            <a:r>
              <a:rPr lang="en-US" sz="1700"/>
              <a:t>The CEO (or designate) will provide a written response within 15 days. A copy of the response will be sent to the Union, if applicable. </a:t>
            </a:r>
          </a:p>
          <a:p>
            <a:r>
              <a:rPr lang="en-US" sz="1700"/>
              <a:t>*This form may be submitted via email</a:t>
            </a:r>
            <a:endParaRPr lang="en-CA" sz="1700"/>
          </a:p>
          <a:p>
            <a:endParaRPr lang="en-CA"/>
          </a:p>
        </p:txBody>
      </p:sp>
    </p:spTree>
    <p:extLst>
      <p:ext uri="{BB962C8B-B14F-4D97-AF65-F5344CB8AC3E}">
        <p14:creationId xmlns:p14="http://schemas.microsoft.com/office/powerpoint/2010/main" val="601375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0C465FB2-02C5-4253-BAF2-95780F91A109}"/>
              </a:ext>
            </a:extLst>
          </p:cNvPr>
          <p:cNvSpPr>
            <a:spLocks noGrp="1"/>
          </p:cNvSpPr>
          <p:nvPr>
            <p:ph type="title"/>
          </p:nvPr>
        </p:nvSpPr>
        <p:spPr>
          <a:xfrm>
            <a:off x="1154955" y="973668"/>
            <a:ext cx="2942210" cy="1020232"/>
          </a:xfrm>
        </p:spPr>
        <p:txBody>
          <a:bodyPr>
            <a:normAutofit/>
          </a:bodyPr>
          <a:lstStyle/>
          <a:p>
            <a:r>
              <a:rPr lang="en-CA">
                <a:solidFill>
                  <a:schemeClr val="tx1"/>
                </a:solidFill>
              </a:rPr>
              <a:t>Scenario</a:t>
            </a:r>
          </a:p>
        </p:txBody>
      </p:sp>
      <p:pic>
        <p:nvPicPr>
          <p:cNvPr id="5" name="Picture 4" descr="Hand with pencil and protractor">
            <a:extLst>
              <a:ext uri="{FF2B5EF4-FFF2-40B4-BE49-F238E27FC236}">
                <a16:creationId xmlns:a16="http://schemas.microsoft.com/office/drawing/2014/main" id="{B2295732-DFFE-30D3-1665-C9358456C9C8}"/>
              </a:ext>
            </a:extLst>
          </p:cNvPr>
          <p:cNvPicPr>
            <a:picLocks noChangeAspect="1"/>
          </p:cNvPicPr>
          <p:nvPr/>
        </p:nvPicPr>
        <p:blipFill rotWithShape="1">
          <a:blip r:embed="rId2"/>
          <a:srcRect r="18745" b="1"/>
          <a:stretch/>
        </p:blipFill>
        <p:spPr>
          <a:xfrm>
            <a:off x="5194607" y="803751"/>
            <a:ext cx="6391533" cy="5250498"/>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3D1EA468-BCC3-EED1-6027-9CC890E8F8F2}"/>
              </a:ext>
            </a:extLst>
          </p:cNvPr>
          <p:cNvSpPr>
            <a:spLocks noGrp="1"/>
          </p:cNvSpPr>
          <p:nvPr>
            <p:ph idx="1"/>
          </p:nvPr>
        </p:nvSpPr>
        <p:spPr>
          <a:xfrm>
            <a:off x="1154955" y="2120900"/>
            <a:ext cx="3133726" cy="3898900"/>
          </a:xfrm>
        </p:spPr>
        <p:txBody>
          <a:bodyPr>
            <a:normAutofit/>
          </a:bodyPr>
          <a:lstStyle/>
          <a:p>
            <a:r>
              <a:rPr lang="en-CA">
                <a:solidFill>
                  <a:schemeClr val="tx1"/>
                </a:solidFill>
              </a:rPr>
              <a:t>What does this look like in a real-life situation….</a:t>
            </a:r>
          </a:p>
          <a:p>
            <a:endParaRPr lang="en-CA">
              <a:solidFill>
                <a:schemeClr val="tx1"/>
              </a:solidFill>
            </a:endParaRPr>
          </a:p>
          <a:p>
            <a:endParaRPr lang="en-CA">
              <a:solidFill>
                <a:schemeClr val="tx1"/>
              </a:solidFill>
            </a:endParaRP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412344595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7692-7EDE-8F95-773B-1C09C201F8FA}"/>
              </a:ext>
            </a:extLst>
          </p:cNvPr>
          <p:cNvSpPr>
            <a:spLocks noGrp="1"/>
          </p:cNvSpPr>
          <p:nvPr>
            <p:ph type="title"/>
          </p:nvPr>
        </p:nvSpPr>
        <p:spPr/>
        <p:txBody>
          <a:bodyPr/>
          <a:lstStyle/>
          <a:p>
            <a:r>
              <a:rPr lang="en-CA"/>
              <a:t>RPN Workload Grievance Template</a:t>
            </a:r>
          </a:p>
        </p:txBody>
      </p:sp>
      <p:sp>
        <p:nvSpPr>
          <p:cNvPr id="3" name="Content Placeholder 2">
            <a:extLst>
              <a:ext uri="{FF2B5EF4-FFF2-40B4-BE49-F238E27FC236}">
                <a16:creationId xmlns:a16="http://schemas.microsoft.com/office/drawing/2014/main" id="{181C1AB1-7B69-30F7-6BC8-92285E70BF2F}"/>
              </a:ext>
            </a:extLst>
          </p:cNvPr>
          <p:cNvSpPr>
            <a:spLocks noGrp="1"/>
          </p:cNvSpPr>
          <p:nvPr>
            <p:ph idx="1"/>
          </p:nvPr>
        </p:nvSpPr>
        <p:spPr>
          <a:xfrm>
            <a:off x="1154954" y="2603500"/>
            <a:ext cx="8825659" cy="3741316"/>
          </a:xfrm>
        </p:spPr>
        <p:txBody>
          <a:bodyPr/>
          <a:lstStyle/>
          <a:p>
            <a:pPr marL="0" indent="0">
              <a:buNone/>
            </a:pPr>
            <a:r>
              <a:rPr lang="en-US" b="1"/>
              <a:t>SECTION 1: INFORMATION </a:t>
            </a:r>
          </a:p>
          <a:p>
            <a:pPr>
              <a:lnSpc>
                <a:spcPct val="250000"/>
              </a:lnSpc>
            </a:pPr>
            <a:r>
              <a:rPr lang="en-US"/>
              <a:t>Name(s) Of </a:t>
            </a:r>
            <a:r>
              <a:rPr lang="en-US">
                <a:solidFill>
                  <a:schemeClr val="tx1"/>
                </a:solidFill>
              </a:rPr>
              <a:t>Employee(s) Reporting:  </a:t>
            </a:r>
            <a:r>
              <a:rPr lang="en-US">
                <a:solidFill>
                  <a:srgbClr val="FF0000"/>
                </a:solidFill>
              </a:rPr>
              <a:t>Angela Hodgson &amp; Sue Thorton</a:t>
            </a:r>
          </a:p>
          <a:p>
            <a:r>
              <a:rPr lang="en-US"/>
              <a:t>Employer: </a:t>
            </a:r>
            <a:r>
              <a:rPr lang="en-US">
                <a:solidFill>
                  <a:srgbClr val="FF0000"/>
                </a:solidFill>
              </a:rPr>
              <a:t>Ontario Hospital </a:t>
            </a:r>
            <a:r>
              <a:rPr lang="en-US"/>
              <a:t>			Unit/Program: </a:t>
            </a:r>
            <a:r>
              <a:rPr lang="en-US">
                <a:solidFill>
                  <a:srgbClr val="FF0000"/>
                </a:solidFill>
              </a:rPr>
              <a:t>Medicine</a:t>
            </a:r>
            <a:r>
              <a:rPr lang="en-US"/>
              <a:t> </a:t>
            </a:r>
            <a:r>
              <a:rPr lang="en-US">
                <a:solidFill>
                  <a:srgbClr val="FF0000"/>
                </a:solidFill>
              </a:rPr>
              <a:t>C3</a:t>
            </a:r>
          </a:p>
          <a:p>
            <a:r>
              <a:rPr lang="en-US"/>
              <a:t>Date of Occurrence: </a:t>
            </a:r>
            <a:r>
              <a:rPr lang="en-US">
                <a:solidFill>
                  <a:srgbClr val="FF0000"/>
                </a:solidFill>
              </a:rPr>
              <a:t>Jan 5</a:t>
            </a:r>
            <a:r>
              <a:rPr lang="en-US" baseline="30000">
                <a:solidFill>
                  <a:srgbClr val="FF0000"/>
                </a:solidFill>
              </a:rPr>
              <a:t>th</a:t>
            </a:r>
            <a:r>
              <a:rPr lang="en-US">
                <a:solidFill>
                  <a:srgbClr val="FF0000"/>
                </a:solidFill>
              </a:rPr>
              <a:t>,</a:t>
            </a:r>
            <a:r>
              <a:rPr lang="en-US" baseline="30000">
                <a:solidFill>
                  <a:srgbClr val="FF0000"/>
                </a:solidFill>
              </a:rPr>
              <a:t>  </a:t>
            </a:r>
            <a:r>
              <a:rPr lang="en-US">
                <a:solidFill>
                  <a:srgbClr val="FF0000"/>
                </a:solidFill>
              </a:rPr>
              <a:t>2024        </a:t>
            </a:r>
            <a:r>
              <a:rPr lang="en-US"/>
              <a:t>Time: 	</a:t>
            </a:r>
            <a:r>
              <a:rPr lang="en-US">
                <a:solidFill>
                  <a:srgbClr val="FF0000"/>
                </a:solidFill>
              </a:rPr>
              <a:t>19:00h – 07:00h</a:t>
            </a:r>
            <a:r>
              <a:rPr lang="en-US"/>
              <a:t>             	</a:t>
            </a:r>
          </a:p>
          <a:p>
            <a:r>
              <a:rPr lang="en-US"/>
              <a:t> 7.5 Hr. Shift </a:t>
            </a:r>
            <a:r>
              <a:rPr lang="en-US">
                <a:solidFill>
                  <a:srgbClr val="FF0000"/>
                </a:solidFill>
              </a:rPr>
              <a:t>x</a:t>
            </a:r>
            <a:r>
              <a:rPr lang="en-US"/>
              <a:t>11.25 Hr. Shift</a:t>
            </a:r>
          </a:p>
          <a:p>
            <a:r>
              <a:rPr lang="en-US"/>
              <a:t>Name of Supervisor: </a:t>
            </a:r>
            <a:r>
              <a:rPr lang="en-US">
                <a:solidFill>
                  <a:srgbClr val="FF0000"/>
                </a:solidFill>
              </a:rPr>
              <a:t>Jane Doe</a:t>
            </a:r>
            <a:r>
              <a:rPr lang="en-US"/>
              <a:t>		Date/Time Submitted: </a:t>
            </a:r>
            <a:r>
              <a:rPr lang="en-US">
                <a:solidFill>
                  <a:srgbClr val="FF0000"/>
                </a:solidFill>
              </a:rPr>
              <a:t>Jan 8th, 2024</a:t>
            </a:r>
          </a:p>
          <a:p>
            <a:endParaRPr lang="en-US"/>
          </a:p>
          <a:p>
            <a:endParaRPr lang="en-CA"/>
          </a:p>
        </p:txBody>
      </p:sp>
    </p:spTree>
    <p:extLst>
      <p:ext uri="{BB962C8B-B14F-4D97-AF65-F5344CB8AC3E}">
        <p14:creationId xmlns:p14="http://schemas.microsoft.com/office/powerpoint/2010/main" val="4283322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CDA7-3760-E929-7E7E-6E0D8523E7AA}"/>
              </a:ext>
            </a:extLst>
          </p:cNvPr>
          <p:cNvSpPr>
            <a:spLocks noGrp="1"/>
          </p:cNvSpPr>
          <p:nvPr>
            <p:ph type="title"/>
          </p:nvPr>
        </p:nvSpPr>
        <p:spPr/>
        <p:txBody>
          <a:bodyPr/>
          <a:lstStyle/>
          <a:p>
            <a:r>
              <a:rPr lang="en-CA"/>
              <a:t>Section 2: Details of Occurrence</a:t>
            </a:r>
          </a:p>
        </p:txBody>
      </p:sp>
      <p:sp>
        <p:nvSpPr>
          <p:cNvPr id="3" name="Content Placeholder 2">
            <a:extLst>
              <a:ext uri="{FF2B5EF4-FFF2-40B4-BE49-F238E27FC236}">
                <a16:creationId xmlns:a16="http://schemas.microsoft.com/office/drawing/2014/main" id="{AA3D2D98-0868-67E7-0EAE-13E7CAAB5BBB}"/>
              </a:ext>
            </a:extLst>
          </p:cNvPr>
          <p:cNvSpPr>
            <a:spLocks noGrp="1"/>
          </p:cNvSpPr>
          <p:nvPr>
            <p:ph idx="1"/>
          </p:nvPr>
        </p:nvSpPr>
        <p:spPr/>
        <p:txBody>
          <a:bodyPr>
            <a:normAutofit fontScale="92500" lnSpcReduction="20000"/>
          </a:bodyPr>
          <a:lstStyle/>
          <a:p>
            <a:pPr marL="0" indent="0">
              <a:buNone/>
            </a:pPr>
            <a:r>
              <a:rPr lang="en-US" b="1"/>
              <a:t>SECTION 2: DETAILS OF OCCURRENCE </a:t>
            </a:r>
          </a:p>
          <a:p>
            <a:pPr marL="0" indent="0">
              <a:buNone/>
            </a:pPr>
            <a:r>
              <a:rPr lang="en-US"/>
              <a:t>Provide a concise summary of the occurrence:  </a:t>
            </a:r>
          </a:p>
          <a:p>
            <a:pPr marL="0" indent="0">
              <a:buNone/>
            </a:pPr>
            <a:r>
              <a:rPr lang="en-US">
                <a:solidFill>
                  <a:srgbClr val="FF0000"/>
                </a:solidFill>
              </a:rPr>
              <a:t>Total of 3 Registered staff on Unit ( 2 RPNs, 1 RN in Charge)</a:t>
            </a:r>
          </a:p>
          <a:p>
            <a:pPr marL="0" indent="0">
              <a:buNone/>
            </a:pPr>
            <a:r>
              <a:rPr lang="en-US">
                <a:solidFill>
                  <a:srgbClr val="FF0000"/>
                </a:solidFill>
              </a:rPr>
              <a:t>Total of 3 Support staff. 1 Nursing Student</a:t>
            </a:r>
          </a:p>
          <a:p>
            <a:pPr marL="0" indent="0">
              <a:buNone/>
            </a:pPr>
            <a:r>
              <a:rPr lang="en-US">
                <a:solidFill>
                  <a:srgbClr val="FF0000"/>
                </a:solidFill>
              </a:rPr>
              <a:t>28 Bed unit – full</a:t>
            </a:r>
          </a:p>
          <a:p>
            <a:pPr marL="0" indent="0">
              <a:buNone/>
            </a:pPr>
            <a:r>
              <a:rPr lang="en-US">
                <a:solidFill>
                  <a:srgbClr val="FF0000"/>
                </a:solidFill>
              </a:rPr>
              <a:t>15 BCA patients – increased behaviors overnight</a:t>
            </a:r>
          </a:p>
          <a:p>
            <a:pPr marL="0" indent="0">
              <a:buNone/>
            </a:pPr>
            <a:r>
              <a:rPr lang="en-US">
                <a:solidFill>
                  <a:srgbClr val="FF0000"/>
                </a:solidFill>
              </a:rPr>
              <a:t>25 Falling Star patients</a:t>
            </a:r>
          </a:p>
          <a:p>
            <a:pPr marL="0" indent="0">
              <a:buNone/>
            </a:pPr>
            <a:r>
              <a:rPr lang="en-US">
                <a:solidFill>
                  <a:srgbClr val="FF0000"/>
                </a:solidFill>
              </a:rPr>
              <a:t>Each Nurse had 9 and 10 patients</a:t>
            </a:r>
          </a:p>
          <a:p>
            <a:endParaRPr lang="en-US"/>
          </a:p>
          <a:p>
            <a:r>
              <a:rPr lang="en-US"/>
              <a:t>Check one: 	 Is this an isolated incident?		</a:t>
            </a:r>
            <a:r>
              <a:rPr lang="en-US" b="1"/>
              <a:t> </a:t>
            </a:r>
            <a:r>
              <a:rPr lang="en-US" b="1">
                <a:solidFill>
                  <a:srgbClr val="FF0000"/>
                </a:solidFill>
              </a:rPr>
              <a:t>X</a:t>
            </a:r>
            <a:r>
              <a:rPr lang="en-US" b="1"/>
              <a:t> </a:t>
            </a:r>
            <a:r>
              <a:rPr lang="en-US"/>
              <a:t>An ongoing problem? </a:t>
            </a:r>
          </a:p>
          <a:p>
            <a:endParaRPr lang="en-CA"/>
          </a:p>
        </p:txBody>
      </p:sp>
    </p:spTree>
    <p:extLst>
      <p:ext uri="{BB962C8B-B14F-4D97-AF65-F5344CB8AC3E}">
        <p14:creationId xmlns:p14="http://schemas.microsoft.com/office/powerpoint/2010/main" val="2415836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14D1-F949-9D94-C011-7F8764219E9E}"/>
              </a:ext>
            </a:extLst>
          </p:cNvPr>
          <p:cNvSpPr>
            <a:spLocks noGrp="1"/>
          </p:cNvSpPr>
          <p:nvPr>
            <p:ph type="title"/>
          </p:nvPr>
        </p:nvSpPr>
        <p:spPr/>
        <p:txBody>
          <a:bodyPr/>
          <a:lstStyle/>
          <a:p>
            <a:r>
              <a:rPr lang="en-CA"/>
              <a:t>Section 3: Initial Attempt at Resolution</a:t>
            </a:r>
          </a:p>
        </p:txBody>
      </p:sp>
      <p:sp>
        <p:nvSpPr>
          <p:cNvPr id="3" name="Content Placeholder 2">
            <a:extLst>
              <a:ext uri="{FF2B5EF4-FFF2-40B4-BE49-F238E27FC236}">
                <a16:creationId xmlns:a16="http://schemas.microsoft.com/office/drawing/2014/main" id="{1FD1C9A8-5257-A24B-BB3A-273ACCEF464A}"/>
              </a:ext>
            </a:extLst>
          </p:cNvPr>
          <p:cNvSpPr>
            <a:spLocks noGrp="1"/>
          </p:cNvSpPr>
          <p:nvPr>
            <p:ph idx="1"/>
          </p:nvPr>
        </p:nvSpPr>
        <p:spPr>
          <a:xfrm>
            <a:off x="1154954" y="2603499"/>
            <a:ext cx="8825659" cy="3993243"/>
          </a:xfrm>
        </p:spPr>
        <p:txBody>
          <a:bodyPr>
            <a:normAutofit/>
          </a:bodyPr>
          <a:lstStyle/>
          <a:p>
            <a:pPr marL="0" indent="0">
              <a:buNone/>
            </a:pPr>
            <a:r>
              <a:rPr lang="en-US" sz="1700" b="1"/>
              <a:t>1. </a:t>
            </a:r>
            <a:r>
              <a:rPr lang="en-US" sz="1700"/>
              <a:t>At the time the workload issue occurred, did you discuss the issue within the unit/area/program?</a:t>
            </a:r>
          </a:p>
          <a:p>
            <a:endParaRPr lang="en-US" sz="1700"/>
          </a:p>
          <a:p>
            <a:pPr marL="0" indent="0">
              <a:buNone/>
            </a:pPr>
            <a:r>
              <a:rPr lang="en-US" sz="1700">
                <a:solidFill>
                  <a:srgbClr val="FF0000"/>
                </a:solidFill>
              </a:rPr>
              <a:t>	X</a:t>
            </a:r>
            <a:r>
              <a:rPr lang="en-US" sz="1700"/>
              <a:t> Yes. What was the outcome of the discussion 	and 	what solutions were 	identified? </a:t>
            </a:r>
            <a:r>
              <a:rPr lang="en-US" sz="1700">
                <a:solidFill>
                  <a:srgbClr val="FF0000"/>
                </a:solidFill>
              </a:rPr>
              <a:t>Manger / OM 	said there was no resources available.</a:t>
            </a:r>
          </a:p>
          <a:p>
            <a:pPr marL="0" indent="0">
              <a:buNone/>
            </a:pPr>
            <a:endParaRPr lang="en-US" sz="1700">
              <a:solidFill>
                <a:srgbClr val="FF0000"/>
              </a:solidFill>
            </a:endParaRPr>
          </a:p>
          <a:p>
            <a:r>
              <a:rPr lang="en-US" sz="1700"/>
              <a:t>  No. Why not? _______________________________________________________________________________________________________________________________________________________ </a:t>
            </a:r>
            <a:endParaRPr lang="en-CA" sz="1700"/>
          </a:p>
          <a:p>
            <a:endParaRPr lang="en-CA"/>
          </a:p>
        </p:txBody>
      </p:sp>
    </p:spTree>
    <p:extLst>
      <p:ext uri="{BB962C8B-B14F-4D97-AF65-F5344CB8AC3E}">
        <p14:creationId xmlns:p14="http://schemas.microsoft.com/office/powerpoint/2010/main" val="2270473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A392-1377-5275-4137-5F66A22188FD}"/>
              </a:ext>
            </a:extLst>
          </p:cNvPr>
          <p:cNvSpPr>
            <a:spLocks noGrp="1"/>
          </p:cNvSpPr>
          <p:nvPr>
            <p:ph type="title"/>
          </p:nvPr>
        </p:nvSpPr>
        <p:spPr/>
        <p:txBody>
          <a:bodyPr/>
          <a:lstStyle/>
          <a:p>
            <a:r>
              <a:rPr lang="en-CA"/>
              <a:t>Section 3: Initial Attempt at Resolution</a:t>
            </a:r>
          </a:p>
        </p:txBody>
      </p:sp>
      <p:sp>
        <p:nvSpPr>
          <p:cNvPr id="3" name="Content Placeholder 2">
            <a:extLst>
              <a:ext uri="{FF2B5EF4-FFF2-40B4-BE49-F238E27FC236}">
                <a16:creationId xmlns:a16="http://schemas.microsoft.com/office/drawing/2014/main" id="{E2DBFEF9-6DC7-67E8-58C6-33C15FA4EB3B}"/>
              </a:ext>
            </a:extLst>
          </p:cNvPr>
          <p:cNvSpPr>
            <a:spLocks noGrp="1"/>
          </p:cNvSpPr>
          <p:nvPr>
            <p:ph idx="1"/>
          </p:nvPr>
        </p:nvSpPr>
        <p:spPr>
          <a:xfrm>
            <a:off x="1154954" y="2603500"/>
            <a:ext cx="8825659" cy="3815962"/>
          </a:xfrm>
        </p:spPr>
        <p:txBody>
          <a:bodyPr>
            <a:normAutofit/>
          </a:bodyPr>
          <a:lstStyle/>
          <a:p>
            <a:pPr marL="0" indent="0">
              <a:buNone/>
            </a:pPr>
            <a:r>
              <a:rPr lang="en-US" sz="1600" b="1"/>
              <a:t>2. </a:t>
            </a:r>
            <a:r>
              <a:rPr lang="en-US" sz="1600"/>
              <a:t>Failing resolution at the time of occurrence, did you seek assistance from a person designated by the employer as responsible for a timely resolution of workload issues?</a:t>
            </a:r>
          </a:p>
          <a:p>
            <a:endParaRPr lang="en-US" sz="1600"/>
          </a:p>
          <a:p>
            <a:r>
              <a:rPr lang="en-US" sz="1600"/>
              <a:t> </a:t>
            </a:r>
            <a:r>
              <a:rPr lang="en-US" sz="1600">
                <a:solidFill>
                  <a:srgbClr val="FF0000"/>
                </a:solidFill>
              </a:rPr>
              <a:t>X</a:t>
            </a:r>
            <a:r>
              <a:rPr lang="en-US" sz="1600"/>
              <a:t> Yes. What was the outcome of the discussion and what solutions were identified? </a:t>
            </a:r>
          </a:p>
          <a:p>
            <a:pPr marL="0" indent="0">
              <a:buNone/>
            </a:pPr>
            <a:r>
              <a:rPr lang="en-US" sz="1600">
                <a:solidFill>
                  <a:srgbClr val="FF0000"/>
                </a:solidFill>
              </a:rPr>
              <a:t>	Manager / OM was made aware and said, “sorry I can’t pull staff from the air”. </a:t>
            </a:r>
          </a:p>
          <a:p>
            <a:pPr marL="0" indent="0">
              <a:buNone/>
            </a:pPr>
            <a:endParaRPr lang="en-US" sz="1600">
              <a:solidFill>
                <a:srgbClr val="FF0000"/>
              </a:solidFill>
            </a:endParaRPr>
          </a:p>
          <a:p>
            <a:pPr marL="0" indent="0">
              <a:buNone/>
            </a:pPr>
            <a:endParaRPr lang="en-US" sz="1600">
              <a:solidFill>
                <a:srgbClr val="FF0000"/>
              </a:solidFill>
            </a:endParaRPr>
          </a:p>
          <a:p>
            <a:r>
              <a:rPr lang="en-US" sz="1600"/>
              <a:t> No Why not? ________________________________________________________________________________________________________________________________________________________________________</a:t>
            </a:r>
            <a:endParaRPr lang="en-CA" sz="1600"/>
          </a:p>
          <a:p>
            <a:endParaRPr lang="en-CA"/>
          </a:p>
        </p:txBody>
      </p:sp>
    </p:spTree>
    <p:extLst>
      <p:ext uri="{BB962C8B-B14F-4D97-AF65-F5344CB8AC3E}">
        <p14:creationId xmlns:p14="http://schemas.microsoft.com/office/powerpoint/2010/main" val="3149109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34" name="Freeform: Shape 33">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36"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 name="Title 1">
            <a:extLst>
              <a:ext uri="{FF2B5EF4-FFF2-40B4-BE49-F238E27FC236}">
                <a16:creationId xmlns:a16="http://schemas.microsoft.com/office/drawing/2014/main" id="{26EB573C-62B2-4B2C-B0BE-FFB8203C6934}"/>
              </a:ext>
            </a:extLst>
          </p:cNvPr>
          <p:cNvSpPr>
            <a:spLocks noGrp="1"/>
          </p:cNvSpPr>
          <p:nvPr>
            <p:ph type="title"/>
          </p:nvPr>
        </p:nvSpPr>
        <p:spPr>
          <a:xfrm>
            <a:off x="1154955" y="973668"/>
            <a:ext cx="2942210" cy="1020232"/>
          </a:xfrm>
        </p:spPr>
        <p:txBody>
          <a:bodyPr>
            <a:normAutofit/>
          </a:bodyPr>
          <a:lstStyle/>
          <a:p>
            <a:pPr>
              <a:lnSpc>
                <a:spcPct val="90000"/>
              </a:lnSpc>
            </a:pPr>
            <a:r>
              <a:rPr lang="en-US" sz="2500">
                <a:solidFill>
                  <a:schemeClr val="tx1"/>
                </a:solidFill>
              </a:rPr>
              <a:t>RPN Workload Complaint Form</a:t>
            </a:r>
          </a:p>
        </p:txBody>
      </p:sp>
      <p:pic>
        <p:nvPicPr>
          <p:cNvPr id="4" name="Picture 3" descr="Cartoon checklist and pencil">
            <a:extLst>
              <a:ext uri="{FF2B5EF4-FFF2-40B4-BE49-F238E27FC236}">
                <a16:creationId xmlns:a16="http://schemas.microsoft.com/office/drawing/2014/main" id="{692F364B-E9ED-90A8-3FD5-955718E5DE29}"/>
              </a:ext>
            </a:extLst>
          </p:cNvPr>
          <p:cNvPicPr>
            <a:picLocks noChangeAspect="1"/>
          </p:cNvPicPr>
          <p:nvPr/>
        </p:nvPicPr>
        <p:blipFill rotWithShape="1">
          <a:blip r:embed="rId2"/>
          <a:srcRect l="7483" r="1219" b="2"/>
          <a:stretch/>
        </p:blipFill>
        <p:spPr>
          <a:xfrm>
            <a:off x="5071704" y="3097945"/>
            <a:ext cx="6391533" cy="5250498"/>
          </a:xfrm>
          <a:prstGeom prst="rect">
            <a:avLst/>
          </a:prstGeom>
        </p:spPr>
      </p:pic>
      <p:sp>
        <p:nvSpPr>
          <p:cNvPr id="38" name="Rectangle 37">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0" name="Oval 39">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2" name="Oval 4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graphicFrame>
        <p:nvGraphicFramePr>
          <p:cNvPr id="28" name="Content Placeholder 2" descr="SmartArt graphic placeholder">
            <a:extLst>
              <a:ext uri="{FF2B5EF4-FFF2-40B4-BE49-F238E27FC236}">
                <a16:creationId xmlns:a16="http://schemas.microsoft.com/office/drawing/2014/main" id="{5988CA51-1DD8-153B-CA80-20188DA3F2EE}"/>
              </a:ext>
            </a:extLst>
          </p:cNvPr>
          <p:cNvGraphicFramePr/>
          <p:nvPr>
            <p:extLst>
              <p:ext uri="{D42A27DB-BD31-4B8C-83A1-F6EECF244321}">
                <p14:modId xmlns:p14="http://schemas.microsoft.com/office/powerpoint/2010/main" val="4137244473"/>
              </p:ext>
            </p:extLst>
          </p:nvPr>
        </p:nvGraphicFramePr>
        <p:xfrm>
          <a:off x="1154955" y="2120900"/>
          <a:ext cx="3133726" cy="3898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981001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9CC0B-8140-509A-512B-1447453AF383}"/>
              </a:ext>
            </a:extLst>
          </p:cNvPr>
          <p:cNvSpPr>
            <a:spLocks noGrp="1"/>
          </p:cNvSpPr>
          <p:nvPr>
            <p:ph type="title"/>
          </p:nvPr>
        </p:nvSpPr>
        <p:spPr/>
        <p:txBody>
          <a:bodyPr/>
          <a:lstStyle/>
          <a:p>
            <a:r>
              <a:rPr lang="en-CA"/>
              <a:t>Section 3</a:t>
            </a:r>
          </a:p>
        </p:txBody>
      </p:sp>
      <p:sp>
        <p:nvSpPr>
          <p:cNvPr id="3" name="Content Placeholder 2">
            <a:extLst>
              <a:ext uri="{FF2B5EF4-FFF2-40B4-BE49-F238E27FC236}">
                <a16:creationId xmlns:a16="http://schemas.microsoft.com/office/drawing/2014/main" id="{2FADF652-5ECF-7C28-0B6B-14E264E3B894}"/>
              </a:ext>
            </a:extLst>
          </p:cNvPr>
          <p:cNvSpPr>
            <a:spLocks noGrp="1"/>
          </p:cNvSpPr>
          <p:nvPr>
            <p:ph idx="1"/>
          </p:nvPr>
        </p:nvSpPr>
        <p:spPr/>
        <p:txBody>
          <a:bodyPr>
            <a:normAutofit/>
          </a:bodyPr>
          <a:lstStyle/>
          <a:p>
            <a:pPr marL="0" indent="0">
              <a:buNone/>
            </a:pPr>
            <a:r>
              <a:rPr lang="en-US" sz="1800" b="1"/>
              <a:t>3. </a:t>
            </a:r>
            <a:r>
              <a:rPr lang="en-US" sz="1800"/>
              <a:t>Did you discuss the issue with your immediate supervisor (i.e., unit manager or designate) within 48 hours of the occurrence?</a:t>
            </a:r>
          </a:p>
          <a:p>
            <a:endParaRPr lang="en-US" sz="1800"/>
          </a:p>
          <a:p>
            <a:r>
              <a:rPr lang="en-US" sz="1800">
                <a:solidFill>
                  <a:srgbClr val="FF0000"/>
                </a:solidFill>
              </a:rPr>
              <a:t>X</a:t>
            </a:r>
            <a:r>
              <a:rPr lang="en-US" sz="1800"/>
              <a:t> Yes. What was the outcome of the discussion and what solutions were identified? </a:t>
            </a:r>
          </a:p>
          <a:p>
            <a:pPr marL="0" indent="0">
              <a:buNone/>
            </a:pPr>
            <a:r>
              <a:rPr lang="en-US" sz="1800">
                <a:solidFill>
                  <a:srgbClr val="FF0000"/>
                </a:solidFill>
              </a:rPr>
              <a:t>	The Manager, Charge Nurse and Staffing were aware and said there 	was nothing that they could do as there was no staff available to come 	in.</a:t>
            </a:r>
          </a:p>
          <a:p>
            <a:r>
              <a:rPr lang="en-US"/>
              <a:t>No, Why not?</a:t>
            </a:r>
            <a:r>
              <a:rPr lang="en-US" sz="1800"/>
              <a:t>_______________________________________ </a:t>
            </a:r>
            <a:endParaRPr lang="en-CA"/>
          </a:p>
        </p:txBody>
      </p:sp>
    </p:spTree>
    <p:extLst>
      <p:ext uri="{BB962C8B-B14F-4D97-AF65-F5344CB8AC3E}">
        <p14:creationId xmlns:p14="http://schemas.microsoft.com/office/powerpoint/2010/main" val="314516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EAE3-CBBF-F5E3-6EA8-4270585C23BD}"/>
              </a:ext>
            </a:extLst>
          </p:cNvPr>
          <p:cNvSpPr>
            <a:spLocks noGrp="1"/>
          </p:cNvSpPr>
          <p:nvPr>
            <p:ph type="title"/>
          </p:nvPr>
        </p:nvSpPr>
        <p:spPr/>
        <p:txBody>
          <a:bodyPr/>
          <a:lstStyle/>
          <a:p>
            <a:r>
              <a:rPr lang="en-CA"/>
              <a:t>Section 4: Workload Conditions</a:t>
            </a:r>
          </a:p>
        </p:txBody>
      </p:sp>
      <p:sp>
        <p:nvSpPr>
          <p:cNvPr id="3" name="Content Placeholder 2">
            <a:extLst>
              <a:ext uri="{FF2B5EF4-FFF2-40B4-BE49-F238E27FC236}">
                <a16:creationId xmlns:a16="http://schemas.microsoft.com/office/drawing/2014/main" id="{8839B476-CD81-BDD3-3250-A3D24A131973}"/>
              </a:ext>
            </a:extLst>
          </p:cNvPr>
          <p:cNvSpPr>
            <a:spLocks noGrp="1"/>
          </p:cNvSpPr>
          <p:nvPr>
            <p:ph idx="1"/>
          </p:nvPr>
        </p:nvSpPr>
        <p:spPr/>
        <p:txBody>
          <a:bodyPr>
            <a:normAutofit lnSpcReduction="10000"/>
          </a:bodyPr>
          <a:lstStyle/>
          <a:p>
            <a:r>
              <a:rPr lang="en-US" sz="1800"/>
              <a:t>To effectively resolve workload issues, please provide details about the working conditions at the time of occurrence by providing the following information:</a:t>
            </a:r>
            <a:endParaRPr lang="en-CA" sz="1800"/>
          </a:p>
          <a:p>
            <a:r>
              <a:rPr lang="en-US" sz="1600"/>
              <a:t># of scheduled staff   RPN</a:t>
            </a:r>
            <a:r>
              <a:rPr lang="en-US" sz="1600">
                <a:solidFill>
                  <a:srgbClr val="FF0000"/>
                </a:solidFill>
              </a:rPr>
              <a:t> 3</a:t>
            </a:r>
            <a:r>
              <a:rPr lang="en-US" sz="1600"/>
              <a:t>_  RN </a:t>
            </a:r>
            <a:r>
              <a:rPr lang="en-US" sz="1600">
                <a:solidFill>
                  <a:srgbClr val="FF0000"/>
                </a:solidFill>
              </a:rPr>
              <a:t>2</a:t>
            </a:r>
            <a:r>
              <a:rPr lang="en-US" sz="1600"/>
              <a:t>__  Unit Clerk </a:t>
            </a:r>
            <a:r>
              <a:rPr lang="en-US" sz="1600">
                <a:solidFill>
                  <a:srgbClr val="FF0000"/>
                </a:solidFill>
              </a:rPr>
              <a:t>0</a:t>
            </a:r>
            <a:r>
              <a:rPr lang="en-US" sz="1600"/>
              <a:t>___  Service Support </a:t>
            </a:r>
            <a:r>
              <a:rPr lang="en-US" sz="1600">
                <a:solidFill>
                  <a:srgbClr val="FF0000"/>
                </a:solidFill>
              </a:rPr>
              <a:t>3</a:t>
            </a:r>
            <a:r>
              <a:rPr lang="en-US" sz="1600"/>
              <a:t>___ </a:t>
            </a:r>
          </a:p>
          <a:p>
            <a:endParaRPr lang="en-US" sz="1600"/>
          </a:p>
          <a:p>
            <a:r>
              <a:rPr lang="en-US" sz="1600"/>
              <a:t># of staff working  RPN </a:t>
            </a:r>
            <a:r>
              <a:rPr lang="en-US" sz="1600">
                <a:solidFill>
                  <a:srgbClr val="FF0000"/>
                </a:solidFill>
              </a:rPr>
              <a:t>2</a:t>
            </a:r>
            <a:r>
              <a:rPr lang="en-US" sz="1600"/>
              <a:t>___  RN </a:t>
            </a:r>
            <a:r>
              <a:rPr lang="en-US" sz="1600">
                <a:solidFill>
                  <a:srgbClr val="FF0000"/>
                </a:solidFill>
              </a:rPr>
              <a:t>1</a:t>
            </a:r>
            <a:r>
              <a:rPr lang="en-US" sz="1600"/>
              <a:t>__  Unit Clerk </a:t>
            </a:r>
            <a:r>
              <a:rPr lang="en-US" sz="1600">
                <a:solidFill>
                  <a:srgbClr val="FF0000"/>
                </a:solidFill>
              </a:rPr>
              <a:t>0</a:t>
            </a:r>
            <a:r>
              <a:rPr lang="en-US" sz="1600"/>
              <a:t>__  Service Support </a:t>
            </a:r>
            <a:r>
              <a:rPr lang="en-US" sz="1600">
                <a:solidFill>
                  <a:srgbClr val="FF0000"/>
                </a:solidFill>
              </a:rPr>
              <a:t>3</a:t>
            </a:r>
            <a:r>
              <a:rPr lang="en-US" sz="1600"/>
              <a:t>__</a:t>
            </a:r>
          </a:p>
          <a:p>
            <a:pPr marL="0" indent="0">
              <a:buNone/>
            </a:pPr>
            <a:r>
              <a:rPr lang="en-US" sz="1600"/>
              <a:t> </a:t>
            </a:r>
          </a:p>
          <a:p>
            <a:r>
              <a:rPr lang="en-US" sz="1600"/>
              <a:t># of agency staff  Yes How many? ____ </a:t>
            </a:r>
            <a:r>
              <a:rPr lang="en-US" sz="1600">
                <a:solidFill>
                  <a:srgbClr val="FF0000"/>
                </a:solidFill>
              </a:rPr>
              <a:t>X</a:t>
            </a:r>
            <a:r>
              <a:rPr lang="en-US" sz="1600"/>
              <a:t> No </a:t>
            </a:r>
          </a:p>
          <a:p>
            <a:endParaRPr lang="en-US" sz="1600"/>
          </a:p>
          <a:p>
            <a:r>
              <a:rPr lang="en-US" sz="1600"/>
              <a:t># of RPNs on overtime  Yes How many? ____ </a:t>
            </a:r>
            <a:r>
              <a:rPr lang="en-US" sz="1600">
                <a:solidFill>
                  <a:srgbClr val="FF0000"/>
                </a:solidFill>
              </a:rPr>
              <a:t>X</a:t>
            </a:r>
            <a:r>
              <a:rPr lang="en-US" sz="1600"/>
              <a:t> No</a:t>
            </a:r>
            <a:endParaRPr lang="en-CA" sz="1600"/>
          </a:p>
        </p:txBody>
      </p:sp>
    </p:spTree>
    <p:extLst>
      <p:ext uri="{BB962C8B-B14F-4D97-AF65-F5344CB8AC3E}">
        <p14:creationId xmlns:p14="http://schemas.microsoft.com/office/powerpoint/2010/main" val="143692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7F08A-0182-98DE-8A05-9A85CF82AEFE}"/>
              </a:ext>
            </a:extLst>
          </p:cNvPr>
          <p:cNvSpPr>
            <a:spLocks noGrp="1"/>
          </p:cNvSpPr>
          <p:nvPr>
            <p:ph type="title"/>
          </p:nvPr>
        </p:nvSpPr>
        <p:spPr/>
        <p:txBody>
          <a:bodyPr/>
          <a:lstStyle/>
          <a:p>
            <a:r>
              <a:rPr lang="en-CA"/>
              <a:t>Section 4: Workload Conditions</a:t>
            </a:r>
          </a:p>
        </p:txBody>
      </p:sp>
      <p:sp>
        <p:nvSpPr>
          <p:cNvPr id="3" name="Content Placeholder 2">
            <a:extLst>
              <a:ext uri="{FF2B5EF4-FFF2-40B4-BE49-F238E27FC236}">
                <a16:creationId xmlns:a16="http://schemas.microsoft.com/office/drawing/2014/main" id="{7B76F8BD-AB5F-FD1D-C0F7-DD48D5094188}"/>
              </a:ext>
            </a:extLst>
          </p:cNvPr>
          <p:cNvSpPr>
            <a:spLocks noGrp="1"/>
          </p:cNvSpPr>
          <p:nvPr>
            <p:ph idx="1"/>
          </p:nvPr>
        </p:nvSpPr>
        <p:spPr/>
        <p:txBody>
          <a:bodyPr>
            <a:normAutofit fontScale="92500" lnSpcReduction="20000"/>
          </a:bodyPr>
          <a:lstStyle/>
          <a:p>
            <a:pPr marL="0" indent="0">
              <a:buNone/>
            </a:pPr>
            <a:r>
              <a:rPr lang="en-US"/>
              <a:t>If there was a shortage of staff at the time of the occurrence (including support staff), please check one or all of the following that apply:</a:t>
            </a:r>
          </a:p>
          <a:p>
            <a:r>
              <a:rPr lang="en-US"/>
              <a:t> Absence/Emergency leave</a:t>
            </a:r>
            <a:r>
              <a:rPr lang="en-US">
                <a:solidFill>
                  <a:srgbClr val="FF0000"/>
                </a:solidFill>
              </a:rPr>
              <a:t> X </a:t>
            </a:r>
            <a:r>
              <a:rPr lang="en-US"/>
              <a:t>Sick call(s) </a:t>
            </a:r>
            <a:r>
              <a:rPr lang="en-US">
                <a:solidFill>
                  <a:srgbClr val="FF0000"/>
                </a:solidFill>
              </a:rPr>
              <a:t>X</a:t>
            </a:r>
            <a:r>
              <a:rPr lang="en-US"/>
              <a:t> Vacancies </a:t>
            </a:r>
          </a:p>
          <a:p>
            <a:endParaRPr lang="en-US"/>
          </a:p>
          <a:p>
            <a:pPr marL="0" indent="0">
              <a:buNone/>
            </a:pPr>
            <a:r>
              <a:rPr lang="en-US"/>
              <a:t>Please check off the factor(s) you believe contributed to the workload issue:</a:t>
            </a:r>
          </a:p>
          <a:p>
            <a:pPr marL="0" indent="0">
              <a:buNone/>
            </a:pPr>
            <a:r>
              <a:rPr lang="en-US">
                <a:solidFill>
                  <a:srgbClr val="FF0000"/>
                </a:solidFill>
              </a:rPr>
              <a:t>	X</a:t>
            </a:r>
            <a:r>
              <a:rPr lang="en-US"/>
              <a:t> Change in patient acuity. Provide details:</a:t>
            </a:r>
          </a:p>
          <a:p>
            <a:pPr marL="0" indent="0">
              <a:buNone/>
            </a:pPr>
            <a:r>
              <a:rPr lang="en-US">
                <a:solidFill>
                  <a:srgbClr val="FF0000"/>
                </a:solidFill>
              </a:rPr>
              <a:t>	One patient coded and was transferred to ICU, another patient became 	violent and needed one to one care, several high needs patients. </a:t>
            </a:r>
          </a:p>
          <a:p>
            <a:pPr marL="0" indent="0">
              <a:buNone/>
            </a:pPr>
            <a:r>
              <a:rPr lang="en-US">
                <a:solidFill>
                  <a:srgbClr val="FF0000"/>
                </a:solidFill>
              </a:rPr>
              <a:t>	</a:t>
            </a:r>
          </a:p>
          <a:p>
            <a:pPr marL="0" indent="0">
              <a:buNone/>
            </a:pPr>
            <a:r>
              <a:rPr lang="en-US">
                <a:solidFill>
                  <a:srgbClr val="FF0000"/>
                </a:solidFill>
              </a:rPr>
              <a:t>	X</a:t>
            </a:r>
            <a:r>
              <a:rPr lang="en-US"/>
              <a:t> Number of beds. Provide details: </a:t>
            </a:r>
          </a:p>
          <a:p>
            <a:pPr marL="0" indent="0">
              <a:buNone/>
            </a:pPr>
            <a:r>
              <a:rPr lang="en-US"/>
              <a:t>	</a:t>
            </a:r>
            <a:r>
              <a:rPr lang="en-US">
                <a:solidFill>
                  <a:srgbClr val="FF0000"/>
                </a:solidFill>
              </a:rPr>
              <a:t>28 bed unit with no empty beds </a:t>
            </a:r>
            <a:endParaRPr lang="en-CA">
              <a:solidFill>
                <a:srgbClr val="FF0000"/>
              </a:solidFill>
            </a:endParaRPr>
          </a:p>
        </p:txBody>
      </p:sp>
    </p:spTree>
    <p:extLst>
      <p:ext uri="{BB962C8B-B14F-4D97-AF65-F5344CB8AC3E}">
        <p14:creationId xmlns:p14="http://schemas.microsoft.com/office/powerpoint/2010/main" val="2294914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7D08-D6B9-AD39-1A1B-F787744ECE22}"/>
              </a:ext>
            </a:extLst>
          </p:cNvPr>
          <p:cNvSpPr>
            <a:spLocks noGrp="1"/>
          </p:cNvSpPr>
          <p:nvPr>
            <p:ph type="title"/>
          </p:nvPr>
        </p:nvSpPr>
        <p:spPr/>
        <p:txBody>
          <a:bodyPr/>
          <a:lstStyle/>
          <a:p>
            <a:r>
              <a:rPr lang="en-CA"/>
              <a:t>Section 4: Workload Conditions</a:t>
            </a:r>
          </a:p>
        </p:txBody>
      </p:sp>
      <p:sp>
        <p:nvSpPr>
          <p:cNvPr id="3" name="Content Placeholder 2">
            <a:extLst>
              <a:ext uri="{FF2B5EF4-FFF2-40B4-BE49-F238E27FC236}">
                <a16:creationId xmlns:a16="http://schemas.microsoft.com/office/drawing/2014/main" id="{9EEA1604-BD4F-8F4C-9AC2-727663112385}"/>
              </a:ext>
            </a:extLst>
          </p:cNvPr>
          <p:cNvSpPr>
            <a:spLocks noGrp="1"/>
          </p:cNvSpPr>
          <p:nvPr>
            <p:ph idx="1"/>
          </p:nvPr>
        </p:nvSpPr>
        <p:spPr/>
        <p:txBody>
          <a:bodyPr>
            <a:normAutofit/>
          </a:bodyPr>
          <a:lstStyle/>
          <a:p>
            <a:pPr marL="0" indent="0">
              <a:buNone/>
            </a:pPr>
            <a:r>
              <a:rPr lang="en-US">
                <a:solidFill>
                  <a:srgbClr val="FF0000"/>
                </a:solidFill>
              </a:rPr>
              <a:t>X</a:t>
            </a:r>
            <a:r>
              <a:rPr lang="en-US"/>
              <a:t> Number of Admissions. Provide details: </a:t>
            </a:r>
          </a:p>
          <a:p>
            <a:pPr marL="0" indent="0">
              <a:buNone/>
            </a:pPr>
            <a:r>
              <a:rPr lang="en-US"/>
              <a:t>	</a:t>
            </a:r>
            <a:r>
              <a:rPr lang="en-US">
                <a:solidFill>
                  <a:srgbClr val="FF0000"/>
                </a:solidFill>
              </a:rPr>
              <a:t>One patient from emerge</a:t>
            </a:r>
          </a:p>
          <a:p>
            <a:pPr marL="0" indent="0">
              <a:buNone/>
            </a:pPr>
            <a:r>
              <a:rPr lang="en-US"/>
              <a:t> Number of Discharges. Provide details: ________N/A________________________________________________________________________________________________________________________________________</a:t>
            </a:r>
          </a:p>
          <a:p>
            <a:pPr marL="0" indent="0">
              <a:buNone/>
            </a:pPr>
            <a:r>
              <a:rPr lang="en-US">
                <a:solidFill>
                  <a:srgbClr val="FF0000"/>
                </a:solidFill>
              </a:rPr>
              <a:t>X</a:t>
            </a:r>
            <a:r>
              <a:rPr lang="en-US"/>
              <a:t> Other. Please specify and provide details: </a:t>
            </a:r>
          </a:p>
          <a:p>
            <a:pPr marL="0" indent="0">
              <a:buNone/>
            </a:pPr>
            <a:r>
              <a:rPr lang="en-US"/>
              <a:t>	</a:t>
            </a:r>
            <a:r>
              <a:rPr lang="en-US">
                <a:solidFill>
                  <a:srgbClr val="FF0000"/>
                </a:solidFill>
              </a:rPr>
              <a:t>Multiple patients with complex dressings, multiple meds,  multiple behaviors,  multiple total care patients and multiple x1 – 2 assist for ambulation / transfers</a:t>
            </a:r>
            <a:endParaRPr lang="en-CA">
              <a:solidFill>
                <a:srgbClr val="FF0000"/>
              </a:solidFill>
            </a:endParaRPr>
          </a:p>
        </p:txBody>
      </p:sp>
    </p:spTree>
    <p:extLst>
      <p:ext uri="{BB962C8B-B14F-4D97-AF65-F5344CB8AC3E}">
        <p14:creationId xmlns:p14="http://schemas.microsoft.com/office/powerpoint/2010/main" val="2029507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A2F3-B3FB-1ACE-0183-46FA656FB1B4}"/>
              </a:ext>
            </a:extLst>
          </p:cNvPr>
          <p:cNvSpPr>
            <a:spLocks noGrp="1"/>
          </p:cNvSpPr>
          <p:nvPr>
            <p:ph type="title"/>
          </p:nvPr>
        </p:nvSpPr>
        <p:spPr/>
        <p:txBody>
          <a:bodyPr/>
          <a:lstStyle/>
          <a:p>
            <a:r>
              <a:rPr lang="en-CA"/>
              <a:t>Section 5: RPN Recommendations</a:t>
            </a:r>
          </a:p>
        </p:txBody>
      </p:sp>
      <p:sp>
        <p:nvSpPr>
          <p:cNvPr id="3" name="Content Placeholder 2">
            <a:extLst>
              <a:ext uri="{FF2B5EF4-FFF2-40B4-BE49-F238E27FC236}">
                <a16:creationId xmlns:a16="http://schemas.microsoft.com/office/drawing/2014/main" id="{40C8A7DF-50D9-0F70-760E-8FE97059B229}"/>
              </a:ext>
            </a:extLst>
          </p:cNvPr>
          <p:cNvSpPr>
            <a:spLocks noGrp="1"/>
          </p:cNvSpPr>
          <p:nvPr>
            <p:ph idx="1"/>
          </p:nvPr>
        </p:nvSpPr>
        <p:spPr>
          <a:xfrm>
            <a:off x="1154954" y="2603499"/>
            <a:ext cx="8825659" cy="3927929"/>
          </a:xfrm>
        </p:spPr>
        <p:txBody>
          <a:bodyPr>
            <a:normAutofit fontScale="85000" lnSpcReduction="20000"/>
          </a:bodyPr>
          <a:lstStyle/>
          <a:p>
            <a:pPr marL="0" indent="0">
              <a:buNone/>
            </a:pPr>
            <a:r>
              <a:rPr lang="en-US" sz="1900"/>
              <a:t>Please check-off one or all of the areas you believe should be addressed in order to prevent similar occurrences: </a:t>
            </a:r>
          </a:p>
          <a:p>
            <a:r>
              <a:rPr lang="en-US" sz="1900"/>
              <a:t> In-service 						 Orientation </a:t>
            </a:r>
          </a:p>
          <a:p>
            <a:pPr marL="0" indent="0">
              <a:buNone/>
            </a:pPr>
            <a:r>
              <a:rPr lang="en-US" sz="1900"/>
              <a:t>      </a:t>
            </a:r>
            <a:r>
              <a:rPr lang="en-US" sz="1900">
                <a:solidFill>
                  <a:srgbClr val="FF0000"/>
                </a:solidFill>
              </a:rPr>
              <a:t> X </a:t>
            </a:r>
            <a:r>
              <a:rPr lang="en-US" sz="1900"/>
              <a:t>Review nurse/patient ratio 	     	 Review policy/procedures </a:t>
            </a:r>
          </a:p>
          <a:p>
            <a:pPr marL="0" indent="0">
              <a:buNone/>
            </a:pPr>
            <a:r>
              <a:rPr lang="en-US" sz="1900"/>
              <a:t>       Float/casual pool                             	 </a:t>
            </a:r>
            <a:r>
              <a:rPr lang="en-US" sz="1900">
                <a:solidFill>
                  <a:srgbClr val="FF0000"/>
                </a:solidFill>
              </a:rPr>
              <a:t>X</a:t>
            </a:r>
            <a:r>
              <a:rPr lang="en-US" sz="1900"/>
              <a:t> Adjust supporting staff </a:t>
            </a:r>
          </a:p>
          <a:p>
            <a:pPr marL="0" indent="0">
              <a:buNone/>
            </a:pPr>
            <a:r>
              <a:rPr lang="en-US" sz="1900"/>
              <a:t>      </a:t>
            </a:r>
            <a:r>
              <a:rPr lang="en-US" sz="1900">
                <a:solidFill>
                  <a:srgbClr val="FF0000"/>
                </a:solidFill>
              </a:rPr>
              <a:t> X </a:t>
            </a:r>
            <a:r>
              <a:rPr lang="en-US" sz="1900"/>
              <a:t>Adjust RPN staff                                	  Equipment </a:t>
            </a:r>
          </a:p>
          <a:p>
            <a:pPr marL="0" indent="0">
              <a:buNone/>
            </a:pPr>
            <a:r>
              <a:rPr lang="en-US" sz="1900"/>
              <a:t>       </a:t>
            </a:r>
            <a:r>
              <a:rPr lang="en-US" sz="1900">
                <a:solidFill>
                  <a:srgbClr val="FF0000"/>
                </a:solidFill>
              </a:rPr>
              <a:t>X</a:t>
            </a:r>
            <a:r>
              <a:rPr lang="en-US" sz="1900"/>
              <a:t> Replace sick calls, vacations, paid holidays or other absences </a:t>
            </a:r>
          </a:p>
          <a:p>
            <a:pPr marL="0" indent="0">
              <a:buNone/>
            </a:pPr>
            <a:r>
              <a:rPr lang="en-US" sz="1900"/>
              <a:t>Provide details for each checked box above: </a:t>
            </a:r>
          </a:p>
          <a:p>
            <a:pPr marL="0" indent="0">
              <a:buNone/>
            </a:pPr>
            <a:r>
              <a:rPr lang="en-US" sz="1900">
                <a:solidFill>
                  <a:srgbClr val="FF0000"/>
                </a:solidFill>
              </a:rPr>
              <a:t>For best patient care, not having more then 6-8 patients assigned over night. Replace vacancies and call out sick calls, provide additional supports when high need patients on the floor.</a:t>
            </a:r>
            <a:endParaRPr lang="en-US" sz="1900"/>
          </a:p>
          <a:p>
            <a:pPr marL="0" indent="0">
              <a:buNone/>
            </a:pPr>
            <a:r>
              <a:rPr lang="en-US" sz="1800"/>
              <a:t>Other solutions: _____________________________________________________________________ ____________________________________________________________________________________ </a:t>
            </a:r>
            <a:endParaRPr lang="en-CA" sz="1800"/>
          </a:p>
          <a:p>
            <a:endParaRPr lang="en-CA"/>
          </a:p>
        </p:txBody>
      </p:sp>
    </p:spTree>
    <p:extLst>
      <p:ext uri="{BB962C8B-B14F-4D97-AF65-F5344CB8AC3E}">
        <p14:creationId xmlns:p14="http://schemas.microsoft.com/office/powerpoint/2010/main" val="982396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8A6F-0A3D-0B45-36A6-E862D23BF506}"/>
              </a:ext>
            </a:extLst>
          </p:cNvPr>
          <p:cNvSpPr>
            <a:spLocks noGrp="1"/>
          </p:cNvSpPr>
          <p:nvPr>
            <p:ph type="title"/>
          </p:nvPr>
        </p:nvSpPr>
        <p:spPr/>
        <p:txBody>
          <a:bodyPr/>
          <a:lstStyle/>
          <a:p>
            <a:r>
              <a:rPr lang="en-CA"/>
              <a:t>Section 6: Employees Signatures</a:t>
            </a:r>
          </a:p>
        </p:txBody>
      </p:sp>
      <p:sp>
        <p:nvSpPr>
          <p:cNvPr id="3" name="Content Placeholder 2">
            <a:extLst>
              <a:ext uri="{FF2B5EF4-FFF2-40B4-BE49-F238E27FC236}">
                <a16:creationId xmlns:a16="http://schemas.microsoft.com/office/drawing/2014/main" id="{55D6EA39-7229-FA71-D181-6D0002B1DAB9}"/>
              </a:ext>
            </a:extLst>
          </p:cNvPr>
          <p:cNvSpPr>
            <a:spLocks noGrp="1"/>
          </p:cNvSpPr>
          <p:nvPr>
            <p:ph idx="1"/>
          </p:nvPr>
        </p:nvSpPr>
        <p:spPr/>
        <p:txBody>
          <a:bodyPr/>
          <a:lstStyle/>
          <a:p>
            <a:r>
              <a:rPr lang="en-CA" b="1"/>
              <a:t>SECTION 6: EMPLOYEE SIGNATURES </a:t>
            </a:r>
          </a:p>
          <a:p>
            <a:r>
              <a:rPr lang="en-CA"/>
              <a:t>Signature </a:t>
            </a:r>
            <a:r>
              <a:rPr lang="en-CA">
                <a:solidFill>
                  <a:srgbClr val="FF0000"/>
                </a:solidFill>
              </a:rPr>
              <a:t>Angela Hodgson</a:t>
            </a:r>
            <a:r>
              <a:rPr lang="en-CA"/>
              <a:t>         Phone # </a:t>
            </a:r>
            <a:r>
              <a:rPr lang="en-CA">
                <a:solidFill>
                  <a:srgbClr val="FF0000"/>
                </a:solidFill>
              </a:rPr>
              <a:t>123-456-7890 </a:t>
            </a:r>
            <a:r>
              <a:rPr lang="en-CA"/>
              <a:t>                    Signature </a:t>
            </a:r>
            <a:r>
              <a:rPr lang="en-CA">
                <a:solidFill>
                  <a:srgbClr val="FF0000"/>
                </a:solidFill>
              </a:rPr>
              <a:t>Sue Thorton		</a:t>
            </a:r>
            <a:r>
              <a:rPr lang="en-CA"/>
              <a:t>	    Phone # </a:t>
            </a:r>
            <a:r>
              <a:rPr lang="en-CA">
                <a:solidFill>
                  <a:srgbClr val="FF0000"/>
                </a:solidFill>
              </a:rPr>
              <a:t>101-112-1310</a:t>
            </a:r>
            <a:r>
              <a:rPr lang="en-CA"/>
              <a:t>                    Signature </a:t>
            </a:r>
            <a:r>
              <a:rPr lang="en-CA">
                <a:solidFill>
                  <a:srgbClr val="FF0000"/>
                </a:solidFill>
              </a:rPr>
              <a:t>				           </a:t>
            </a:r>
            <a:r>
              <a:rPr lang="en-CA"/>
              <a:t>Phone #</a:t>
            </a:r>
          </a:p>
          <a:p>
            <a:endParaRPr lang="en-CA"/>
          </a:p>
          <a:p>
            <a:endParaRPr lang="en-CA"/>
          </a:p>
          <a:p>
            <a:r>
              <a:rPr lang="en-CA"/>
              <a:t>Date submitted: Jan 5th, 2024___________________________</a:t>
            </a:r>
          </a:p>
          <a:p>
            <a:pPr marL="0" indent="0">
              <a:buNone/>
            </a:pPr>
            <a:endParaRPr lang="en-CA"/>
          </a:p>
        </p:txBody>
      </p:sp>
    </p:spTree>
    <p:extLst>
      <p:ext uri="{BB962C8B-B14F-4D97-AF65-F5344CB8AC3E}">
        <p14:creationId xmlns:p14="http://schemas.microsoft.com/office/powerpoint/2010/main" val="2619361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9B68-344B-DC1E-5391-8FEA474087D4}"/>
              </a:ext>
            </a:extLst>
          </p:cNvPr>
          <p:cNvSpPr>
            <a:spLocks noGrp="1"/>
          </p:cNvSpPr>
          <p:nvPr>
            <p:ph type="title"/>
          </p:nvPr>
        </p:nvSpPr>
        <p:spPr/>
        <p:txBody>
          <a:bodyPr/>
          <a:lstStyle/>
          <a:p>
            <a:r>
              <a:rPr lang="en-CA">
                <a:solidFill>
                  <a:srgbClr val="FFFF00"/>
                </a:solidFill>
              </a:rPr>
              <a:t>When</a:t>
            </a:r>
            <a:r>
              <a:rPr lang="en-CA"/>
              <a:t> to fill out a workload grievance </a:t>
            </a:r>
          </a:p>
        </p:txBody>
      </p:sp>
      <p:sp>
        <p:nvSpPr>
          <p:cNvPr id="3" name="Content Placeholder 2">
            <a:extLst>
              <a:ext uri="{FF2B5EF4-FFF2-40B4-BE49-F238E27FC236}">
                <a16:creationId xmlns:a16="http://schemas.microsoft.com/office/drawing/2014/main" id="{9E796913-D95D-88BE-9C41-2D5D94F2F4EE}"/>
              </a:ext>
            </a:extLst>
          </p:cNvPr>
          <p:cNvSpPr>
            <a:spLocks noGrp="1"/>
          </p:cNvSpPr>
          <p:nvPr>
            <p:ph idx="1"/>
          </p:nvPr>
        </p:nvSpPr>
        <p:spPr/>
        <p:txBody>
          <a:bodyPr>
            <a:normAutofit lnSpcReduction="10000"/>
          </a:bodyPr>
          <a:lstStyle/>
          <a:p>
            <a:r>
              <a:rPr lang="en-CA"/>
              <a:t>When staffing is below baseline</a:t>
            </a:r>
          </a:p>
          <a:p>
            <a:r>
              <a:rPr lang="en-CA"/>
              <a:t>Unplanned absences</a:t>
            </a:r>
          </a:p>
          <a:p>
            <a:r>
              <a:rPr lang="en-CA"/>
              <a:t>Unfilled vacancies</a:t>
            </a:r>
          </a:p>
          <a:p>
            <a:r>
              <a:rPr lang="en-CA"/>
              <a:t>Patient mix and or acuity</a:t>
            </a:r>
          </a:p>
          <a:p>
            <a:r>
              <a:rPr lang="en-CA"/>
              <a:t>Changes to charting / documentation practices</a:t>
            </a:r>
          </a:p>
          <a:p>
            <a:r>
              <a:rPr lang="en-CA"/>
              <a:t>Changes in external environment</a:t>
            </a:r>
          </a:p>
          <a:p>
            <a:r>
              <a:rPr lang="en-CA"/>
              <a:t>Increase bed numbers </a:t>
            </a:r>
          </a:p>
          <a:p>
            <a:endParaRPr lang="en-CA"/>
          </a:p>
          <a:p>
            <a:pPr marL="0" indent="0">
              <a:buNone/>
            </a:pPr>
            <a:r>
              <a:rPr lang="en-CA" sz="1300"/>
              <a:t>Cit: Goldblatt Partners, Statutory limits on the right to refuse workload grievance slide presentation</a:t>
            </a:r>
          </a:p>
          <a:p>
            <a:pPr marL="0" indent="0">
              <a:buNone/>
            </a:pPr>
            <a:endParaRPr lang="en-CA"/>
          </a:p>
        </p:txBody>
      </p:sp>
    </p:spTree>
    <p:extLst>
      <p:ext uri="{BB962C8B-B14F-4D97-AF65-F5344CB8AC3E}">
        <p14:creationId xmlns:p14="http://schemas.microsoft.com/office/powerpoint/2010/main" val="24919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334C2-FCAB-1825-54AD-3D28EA047C19}"/>
              </a:ext>
            </a:extLst>
          </p:cNvPr>
          <p:cNvSpPr>
            <a:spLocks noGrp="1"/>
          </p:cNvSpPr>
          <p:nvPr>
            <p:ph type="title"/>
          </p:nvPr>
        </p:nvSpPr>
        <p:spPr>
          <a:xfrm>
            <a:off x="1154954" y="973668"/>
            <a:ext cx="8761413" cy="1032414"/>
          </a:xfrm>
        </p:spPr>
        <p:txBody>
          <a:bodyPr/>
          <a:lstStyle/>
          <a:p>
            <a:pPr algn="ctr"/>
            <a:r>
              <a:rPr lang="en-CA" sz="4000">
                <a:solidFill>
                  <a:srgbClr val="FFFF00"/>
                </a:solidFill>
              </a:rPr>
              <a:t>Why</a:t>
            </a:r>
            <a:r>
              <a:rPr lang="en-CA"/>
              <a:t> fill out a workload grievance form?</a:t>
            </a:r>
          </a:p>
        </p:txBody>
      </p:sp>
      <p:sp>
        <p:nvSpPr>
          <p:cNvPr id="3" name="Content Placeholder 2">
            <a:extLst>
              <a:ext uri="{FF2B5EF4-FFF2-40B4-BE49-F238E27FC236}">
                <a16:creationId xmlns:a16="http://schemas.microsoft.com/office/drawing/2014/main" id="{873E6B56-80FD-7644-05A5-1FE896F4B24B}"/>
              </a:ext>
            </a:extLst>
          </p:cNvPr>
          <p:cNvSpPr>
            <a:spLocks noGrp="1"/>
          </p:cNvSpPr>
          <p:nvPr>
            <p:ph idx="1"/>
          </p:nvPr>
        </p:nvSpPr>
        <p:spPr>
          <a:xfrm>
            <a:off x="1154954" y="2603500"/>
            <a:ext cx="8825659" cy="3592028"/>
          </a:xfrm>
        </p:spPr>
        <p:txBody>
          <a:bodyPr>
            <a:normAutofit/>
          </a:bodyPr>
          <a:lstStyle/>
          <a:p>
            <a:r>
              <a:rPr lang="en-CA" sz="1600"/>
              <a:t>When workload grievance forms are filled out and submitted to the Union it allows that local to see the issues that are happening.</a:t>
            </a:r>
          </a:p>
          <a:p>
            <a:r>
              <a:rPr lang="en-CA" sz="1600"/>
              <a:t>It provides a means to tracking issues that are present on the units.</a:t>
            </a:r>
          </a:p>
          <a:p>
            <a:r>
              <a:rPr lang="en-CA" sz="1600"/>
              <a:t>It provides documentation for the Union to take to Labour Management to discuss the workload issues in that area.</a:t>
            </a:r>
          </a:p>
          <a:p>
            <a:r>
              <a:rPr lang="en-CA" sz="1600"/>
              <a:t>It provides documentation of the workload concerns and potential unsafe environment that is happening.</a:t>
            </a:r>
          </a:p>
          <a:p>
            <a:r>
              <a:rPr lang="en-CA" sz="1600"/>
              <a:t>It provides support and protection to the RPN, if a patient lodges a complaint or sues. Although it would not protect you fully of any wrongdoing, it would provide information that contributed to the alleged concern and documentation to support the poor working conditions</a:t>
            </a:r>
          </a:p>
          <a:p>
            <a:endParaRPr lang="en-CA"/>
          </a:p>
        </p:txBody>
      </p:sp>
    </p:spTree>
    <p:extLst>
      <p:ext uri="{BB962C8B-B14F-4D97-AF65-F5344CB8AC3E}">
        <p14:creationId xmlns:p14="http://schemas.microsoft.com/office/powerpoint/2010/main" val="4135199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EC75C-BB0F-B89D-FB6C-4ADA3F4C93F6}"/>
              </a:ext>
            </a:extLst>
          </p:cNvPr>
          <p:cNvSpPr>
            <a:spLocks noGrp="1"/>
          </p:cNvSpPr>
          <p:nvPr>
            <p:ph type="title"/>
          </p:nvPr>
        </p:nvSpPr>
        <p:spPr/>
        <p:txBody>
          <a:bodyPr/>
          <a:lstStyle/>
          <a:p>
            <a:pPr algn="ctr"/>
            <a:r>
              <a:rPr lang="en-CA"/>
              <a:t>Statutory limits on the right to refuse</a:t>
            </a:r>
          </a:p>
        </p:txBody>
      </p:sp>
      <p:sp>
        <p:nvSpPr>
          <p:cNvPr id="3" name="Content Placeholder 2">
            <a:extLst>
              <a:ext uri="{FF2B5EF4-FFF2-40B4-BE49-F238E27FC236}">
                <a16:creationId xmlns:a16="http://schemas.microsoft.com/office/drawing/2014/main" id="{1AB060FA-B14E-6CA4-B2B2-B62955A3BEF6}"/>
              </a:ext>
            </a:extLst>
          </p:cNvPr>
          <p:cNvSpPr>
            <a:spLocks noGrp="1"/>
          </p:cNvSpPr>
          <p:nvPr>
            <p:ph idx="1"/>
          </p:nvPr>
        </p:nvSpPr>
        <p:spPr>
          <a:xfrm>
            <a:off x="261257" y="2286001"/>
            <a:ext cx="11644603" cy="4376056"/>
          </a:xfrm>
        </p:spPr>
        <p:txBody>
          <a:bodyPr>
            <a:normAutofit fontScale="92500" lnSpcReduction="10000"/>
          </a:bodyPr>
          <a:lstStyle/>
          <a:p>
            <a:r>
              <a:rPr lang="en-CA" sz="1600"/>
              <a:t>Sec 43 of Occupational Health and Safety Act (OHSA) establishes the right to refuse unsafe work without fear of reprisal</a:t>
            </a:r>
          </a:p>
          <a:p>
            <a:r>
              <a:rPr lang="en-CA" sz="1600" b="1"/>
              <a:t>Do all workers have the right to refuse unsafe work?</a:t>
            </a:r>
          </a:p>
          <a:p>
            <a:pPr lvl="1"/>
            <a:r>
              <a:rPr lang="en-CA"/>
              <a:t>In specified circumstances, the right to refuse unsafe work is </a:t>
            </a:r>
            <a:r>
              <a:rPr lang="en-CA" b="1"/>
              <a:t>limited </a:t>
            </a:r>
            <a:r>
              <a:rPr lang="en-CA"/>
              <a:t>for:</a:t>
            </a:r>
          </a:p>
          <a:p>
            <a:pPr lvl="1"/>
            <a:r>
              <a:rPr lang="en-CA"/>
              <a:t>Police officer, firefighters, workers employed in the operation of correctional institutions and similar institutions/facilities and,</a:t>
            </a:r>
          </a:p>
          <a:p>
            <a:pPr lvl="1"/>
            <a:r>
              <a:rPr lang="en-CA"/>
              <a:t>Health care workers and persons employed in workplaces like hospitals, nursing homes, sanatoriums, homes for the aged, psychiatric institutions, mental health centers or rehabilitation facilities, residential group homes with persons with behavioural or emotional problems or a physical, mental or developmental disability, ambulance services, first aid clinics, licensed laboratories – or in any laundry, food service, power plant or technical service used by one of the above (Subsection 43(2))</a:t>
            </a:r>
          </a:p>
          <a:p>
            <a:pPr marL="457200" lvl="1" indent="0">
              <a:buNone/>
            </a:pPr>
            <a:r>
              <a:rPr lang="en-CA"/>
              <a:t>They have a right to refuse, but not when:</a:t>
            </a:r>
          </a:p>
          <a:p>
            <a:pPr marL="457200" lvl="1" indent="0">
              <a:buNone/>
            </a:pPr>
            <a:r>
              <a:rPr lang="en-CA"/>
              <a:t>	The circumstances is inherent in the worker’s worker or is a normal condition of the worker’s employment; or</a:t>
            </a:r>
          </a:p>
          <a:p>
            <a:pPr marL="457200" lvl="1" indent="0">
              <a:buNone/>
            </a:pPr>
            <a:r>
              <a:rPr lang="en-CA"/>
              <a:t>	</a:t>
            </a:r>
            <a:r>
              <a:rPr lang="en-CA" b="1"/>
              <a:t>The worker’s refusal to work would directly endanger the life, health or safety of another person</a:t>
            </a:r>
          </a:p>
          <a:p>
            <a:pPr marL="457200" lvl="1" indent="0">
              <a:buNone/>
            </a:pPr>
            <a:r>
              <a:rPr lang="en-CA" sz="1300"/>
              <a:t>Cit: Guide to the Occupational Health and Safety Act </a:t>
            </a:r>
            <a:r>
              <a:rPr lang="en-CA" sz="1300">
                <a:hlinkClick r:id="rId2"/>
              </a:rPr>
              <a:t>www.Ontario.ca/document/guide</a:t>
            </a:r>
            <a:r>
              <a:rPr lang="en-CA" sz="1300"/>
              <a:t>, Goldblatt Partners, Statutory limits on the right to refuse workload grievance slide presentation</a:t>
            </a:r>
          </a:p>
          <a:p>
            <a:pPr lvl="1"/>
            <a:endParaRPr lang="en-CA"/>
          </a:p>
          <a:p>
            <a:pPr lvl="1"/>
            <a:endParaRPr lang="en-CA" b="1"/>
          </a:p>
        </p:txBody>
      </p:sp>
    </p:spTree>
    <p:extLst>
      <p:ext uri="{BB962C8B-B14F-4D97-AF65-F5344CB8AC3E}">
        <p14:creationId xmlns:p14="http://schemas.microsoft.com/office/powerpoint/2010/main" val="1194244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E35-E603-7E15-D0AE-6789BE86FB98}"/>
              </a:ext>
            </a:extLst>
          </p:cNvPr>
          <p:cNvSpPr>
            <a:spLocks noGrp="1"/>
          </p:cNvSpPr>
          <p:nvPr>
            <p:ph type="title"/>
          </p:nvPr>
        </p:nvSpPr>
        <p:spPr>
          <a:xfrm>
            <a:off x="1154954" y="727789"/>
            <a:ext cx="8761413" cy="1352938"/>
          </a:xfrm>
        </p:spPr>
        <p:txBody>
          <a:bodyPr/>
          <a:lstStyle/>
          <a:p>
            <a:pPr algn="ctr"/>
            <a:r>
              <a:rPr lang="en-CA"/>
              <a:t>Meet professional standards before the CNO</a:t>
            </a:r>
          </a:p>
        </p:txBody>
      </p:sp>
      <p:sp>
        <p:nvSpPr>
          <p:cNvPr id="3" name="Content Placeholder 2">
            <a:extLst>
              <a:ext uri="{FF2B5EF4-FFF2-40B4-BE49-F238E27FC236}">
                <a16:creationId xmlns:a16="http://schemas.microsoft.com/office/drawing/2014/main" id="{DC6A7B21-6740-0929-3B1F-B94E5C417B7C}"/>
              </a:ext>
            </a:extLst>
          </p:cNvPr>
          <p:cNvSpPr>
            <a:spLocks noGrp="1"/>
          </p:cNvSpPr>
          <p:nvPr>
            <p:ph idx="1"/>
          </p:nvPr>
        </p:nvSpPr>
        <p:spPr/>
        <p:txBody>
          <a:bodyPr>
            <a:normAutofit fontScale="85000" lnSpcReduction="20000"/>
          </a:bodyPr>
          <a:lstStyle/>
          <a:p>
            <a:r>
              <a:rPr lang="en-CA" sz="1900"/>
              <a:t>RPN’s are responsible for the care that they provide</a:t>
            </a:r>
          </a:p>
          <a:p>
            <a:pPr lvl="1"/>
            <a:r>
              <a:rPr lang="en-CA" sz="1900"/>
              <a:t>Example: Professional Standards, Revised 2002 require nurses to refrain from performing activities outside of their scope of competency</a:t>
            </a:r>
          </a:p>
          <a:p>
            <a:r>
              <a:rPr lang="en-CA" sz="1900"/>
              <a:t>Accountability includes identifying and advocating for strategies to minimize and resolve situations that could result in patients being left without needed nursing services</a:t>
            </a:r>
          </a:p>
          <a:p>
            <a:r>
              <a:rPr lang="en-CA" sz="1900"/>
              <a:t>Proof that the RPN reported the patient safety concern to the employer</a:t>
            </a:r>
          </a:p>
          <a:p>
            <a:endParaRPr lang="en-CA"/>
          </a:p>
          <a:p>
            <a:endParaRPr lang="en-CA"/>
          </a:p>
          <a:p>
            <a:endParaRPr lang="en-CA"/>
          </a:p>
          <a:p>
            <a:endParaRPr lang="en-CA" sz="1400"/>
          </a:p>
          <a:p>
            <a:pPr marL="0" indent="0">
              <a:buNone/>
            </a:pPr>
            <a:r>
              <a:rPr lang="en-CA" sz="1400"/>
              <a:t>Cit: Goldblatt Partners, Statutory limits on the right to refuse workload grievance slide presentation</a:t>
            </a:r>
          </a:p>
          <a:p>
            <a:endParaRPr lang="en-CA"/>
          </a:p>
        </p:txBody>
      </p:sp>
    </p:spTree>
    <p:extLst>
      <p:ext uri="{BB962C8B-B14F-4D97-AF65-F5344CB8AC3E}">
        <p14:creationId xmlns:p14="http://schemas.microsoft.com/office/powerpoint/2010/main" val="126722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798F-BF75-9C25-4ABF-CDDC620FB5B3}"/>
              </a:ext>
            </a:extLst>
          </p:cNvPr>
          <p:cNvSpPr>
            <a:spLocks noGrp="1"/>
          </p:cNvSpPr>
          <p:nvPr>
            <p:ph type="title"/>
          </p:nvPr>
        </p:nvSpPr>
        <p:spPr/>
        <p:txBody>
          <a:bodyPr/>
          <a:lstStyle/>
          <a:p>
            <a:r>
              <a:rPr lang="en-CA"/>
              <a:t>Section 1: Information</a:t>
            </a:r>
          </a:p>
        </p:txBody>
      </p:sp>
      <p:sp>
        <p:nvSpPr>
          <p:cNvPr id="3" name="Content Placeholder 2">
            <a:extLst>
              <a:ext uri="{FF2B5EF4-FFF2-40B4-BE49-F238E27FC236}">
                <a16:creationId xmlns:a16="http://schemas.microsoft.com/office/drawing/2014/main" id="{C029EF64-5D11-D52F-6272-7366C3275667}"/>
              </a:ext>
            </a:extLst>
          </p:cNvPr>
          <p:cNvSpPr>
            <a:spLocks noGrp="1"/>
          </p:cNvSpPr>
          <p:nvPr>
            <p:ph idx="1"/>
          </p:nvPr>
        </p:nvSpPr>
        <p:spPr/>
        <p:txBody>
          <a:bodyPr>
            <a:noAutofit/>
          </a:bodyPr>
          <a:lstStyle/>
          <a:p>
            <a:r>
              <a:rPr lang="en-US" sz="1600" b="1"/>
              <a:t>SECTION 1: INFORMATION </a:t>
            </a:r>
          </a:p>
          <a:p>
            <a:r>
              <a:rPr lang="en-US" sz="1600"/>
              <a:t>Name(s) Of Employee(s) Reporting: </a:t>
            </a:r>
          </a:p>
          <a:p>
            <a:r>
              <a:rPr lang="en-US" sz="1600"/>
              <a:t>Employer: 									Unit/Program: </a:t>
            </a:r>
          </a:p>
          <a:p>
            <a:r>
              <a:rPr lang="en-US" sz="1600"/>
              <a:t>Date of Occurrence: Time: 					 7.5 Hr. Shift  11.25 Hr. Shift</a:t>
            </a:r>
          </a:p>
          <a:p>
            <a:r>
              <a:rPr lang="en-US" sz="1600"/>
              <a:t>Name of Supervisor: 						Date/Time Submitted:</a:t>
            </a:r>
          </a:p>
          <a:p>
            <a:endParaRPr lang="en-US" sz="1600"/>
          </a:p>
          <a:p>
            <a:r>
              <a:rPr lang="en-US" sz="1600" b="1"/>
              <a:t>To save time, if there is more then one RPN filling out this form, all names can be added to the same form.</a:t>
            </a:r>
          </a:p>
          <a:p>
            <a:r>
              <a:rPr lang="en-CA" sz="1600" b="1"/>
              <a:t>All information under this section is important to be able to go back and investigate the issues</a:t>
            </a:r>
          </a:p>
        </p:txBody>
      </p:sp>
    </p:spTree>
    <p:extLst>
      <p:ext uri="{BB962C8B-B14F-4D97-AF65-F5344CB8AC3E}">
        <p14:creationId xmlns:p14="http://schemas.microsoft.com/office/powerpoint/2010/main" val="3727542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B627-CF9C-9C11-8AC2-3E80EC1FE9EF}"/>
              </a:ext>
            </a:extLst>
          </p:cNvPr>
          <p:cNvSpPr>
            <a:spLocks noGrp="1"/>
          </p:cNvSpPr>
          <p:nvPr>
            <p:ph type="title"/>
          </p:nvPr>
        </p:nvSpPr>
        <p:spPr/>
        <p:txBody>
          <a:bodyPr/>
          <a:lstStyle/>
          <a:p>
            <a:r>
              <a:rPr lang="en-CA"/>
              <a:t>In Summery….</a:t>
            </a:r>
          </a:p>
        </p:txBody>
      </p:sp>
      <p:sp>
        <p:nvSpPr>
          <p:cNvPr id="3" name="Text Placeholder 2">
            <a:extLst>
              <a:ext uri="{FF2B5EF4-FFF2-40B4-BE49-F238E27FC236}">
                <a16:creationId xmlns:a16="http://schemas.microsoft.com/office/drawing/2014/main" id="{3B3B608A-89B7-9865-32C8-2ACB81CB4473}"/>
              </a:ext>
            </a:extLst>
          </p:cNvPr>
          <p:cNvSpPr>
            <a:spLocks noGrp="1"/>
          </p:cNvSpPr>
          <p:nvPr>
            <p:ph type="body" idx="1"/>
          </p:nvPr>
        </p:nvSpPr>
        <p:spPr/>
        <p:txBody>
          <a:bodyPr/>
          <a:lstStyle/>
          <a:p>
            <a:pPr algn="ctr"/>
            <a:r>
              <a:rPr lang="en-CA" sz="2000" b="1"/>
              <a:t>Immediate Supervisor</a:t>
            </a:r>
          </a:p>
        </p:txBody>
      </p:sp>
      <p:pic>
        <p:nvPicPr>
          <p:cNvPr id="13" name="Picture Placeholder 12" descr="Big and small arrows">
            <a:extLst>
              <a:ext uri="{FF2B5EF4-FFF2-40B4-BE49-F238E27FC236}">
                <a16:creationId xmlns:a16="http://schemas.microsoft.com/office/drawing/2014/main" id="{4A1B2E1D-B1AF-8DB5-F1F1-9B46B83EC368}"/>
              </a:ext>
            </a:extLst>
          </p:cNvPr>
          <p:cNvPicPr>
            <a:picLocks noGrp="1" noChangeAspect="1"/>
          </p:cNvPicPr>
          <p:nvPr>
            <p:ph type="pic" idx="15"/>
          </p:nvPr>
        </p:nvPicPr>
        <p:blipFill>
          <a:blip r:embed="rId2"/>
          <a:srcRect t="5619" b="5619"/>
          <a:stretch>
            <a:fillRect/>
          </a:stretch>
        </p:blipFill>
        <p:spPr/>
      </p:pic>
      <p:sp>
        <p:nvSpPr>
          <p:cNvPr id="5" name="Text Placeholder 4">
            <a:extLst>
              <a:ext uri="{FF2B5EF4-FFF2-40B4-BE49-F238E27FC236}">
                <a16:creationId xmlns:a16="http://schemas.microsoft.com/office/drawing/2014/main" id="{D2ED283C-8920-DCF8-90AD-DD2F7E0FF805}"/>
              </a:ext>
            </a:extLst>
          </p:cNvPr>
          <p:cNvSpPr>
            <a:spLocks noGrp="1"/>
          </p:cNvSpPr>
          <p:nvPr>
            <p:ph type="body" sz="half" idx="18"/>
          </p:nvPr>
        </p:nvSpPr>
        <p:spPr/>
        <p:txBody>
          <a:bodyPr/>
          <a:lstStyle/>
          <a:p>
            <a:pPr algn="ctr"/>
            <a:r>
              <a:rPr lang="en-CA"/>
              <a:t>Within 48hours</a:t>
            </a:r>
          </a:p>
        </p:txBody>
      </p:sp>
      <p:sp>
        <p:nvSpPr>
          <p:cNvPr id="6" name="Text Placeholder 5">
            <a:extLst>
              <a:ext uri="{FF2B5EF4-FFF2-40B4-BE49-F238E27FC236}">
                <a16:creationId xmlns:a16="http://schemas.microsoft.com/office/drawing/2014/main" id="{436F2939-8994-065E-75A3-36EC5E599838}"/>
              </a:ext>
            </a:extLst>
          </p:cNvPr>
          <p:cNvSpPr>
            <a:spLocks noGrp="1"/>
          </p:cNvSpPr>
          <p:nvPr>
            <p:ph type="body" sz="quarter" idx="3"/>
          </p:nvPr>
        </p:nvSpPr>
        <p:spPr>
          <a:xfrm>
            <a:off x="4568864" y="4346229"/>
            <a:ext cx="3050438" cy="576263"/>
          </a:xfrm>
        </p:spPr>
        <p:txBody>
          <a:bodyPr/>
          <a:lstStyle/>
          <a:p>
            <a:pPr algn="ctr"/>
            <a:r>
              <a:rPr lang="en-CA" sz="2000" b="1"/>
              <a:t>Chief Nursing Officer</a:t>
            </a:r>
          </a:p>
        </p:txBody>
      </p:sp>
      <p:pic>
        <p:nvPicPr>
          <p:cNvPr id="15" name="Picture Placeholder 14" descr="Big and small arrows">
            <a:extLst>
              <a:ext uri="{FF2B5EF4-FFF2-40B4-BE49-F238E27FC236}">
                <a16:creationId xmlns:a16="http://schemas.microsoft.com/office/drawing/2014/main" id="{2D0A2703-F223-F067-47BB-63C37B8A8779}"/>
              </a:ext>
            </a:extLst>
          </p:cNvPr>
          <p:cNvPicPr>
            <a:picLocks noGrp="1" noChangeAspect="1"/>
          </p:cNvPicPr>
          <p:nvPr>
            <p:ph type="pic" idx="21"/>
          </p:nvPr>
        </p:nvPicPr>
        <p:blipFill>
          <a:blip r:embed="rId2"/>
          <a:srcRect t="5619" b="5619"/>
          <a:stretch>
            <a:fillRect/>
          </a:stretch>
        </p:blipFill>
        <p:spPr/>
      </p:pic>
      <p:sp>
        <p:nvSpPr>
          <p:cNvPr id="8" name="Text Placeholder 7">
            <a:extLst>
              <a:ext uri="{FF2B5EF4-FFF2-40B4-BE49-F238E27FC236}">
                <a16:creationId xmlns:a16="http://schemas.microsoft.com/office/drawing/2014/main" id="{34EE99EB-8E14-38AC-07BA-2ABBBDCACDA6}"/>
              </a:ext>
            </a:extLst>
          </p:cNvPr>
          <p:cNvSpPr>
            <a:spLocks noGrp="1"/>
          </p:cNvSpPr>
          <p:nvPr>
            <p:ph type="body" sz="half" idx="19"/>
          </p:nvPr>
        </p:nvSpPr>
        <p:spPr>
          <a:xfrm>
            <a:off x="4568864" y="4922492"/>
            <a:ext cx="3050438" cy="1748895"/>
          </a:xfrm>
        </p:spPr>
        <p:txBody>
          <a:bodyPr>
            <a:normAutofit fontScale="92500" lnSpcReduction="10000"/>
          </a:bodyPr>
          <a:lstStyle/>
          <a:p>
            <a:r>
              <a:rPr lang="en-CA"/>
              <a:t>- within 5 working days of receiving response from immediate supervisor</a:t>
            </a:r>
          </a:p>
          <a:p>
            <a:r>
              <a:rPr lang="en-CA"/>
              <a:t>- meeting within 30 days</a:t>
            </a:r>
          </a:p>
          <a:p>
            <a:r>
              <a:rPr lang="en-CA"/>
              <a:t>- written response within 15 days</a:t>
            </a:r>
          </a:p>
          <a:p>
            <a:r>
              <a:rPr lang="en-CA"/>
              <a:t>- may request immediate meeting in exceptional and urgent cases</a:t>
            </a:r>
          </a:p>
          <a:p>
            <a:endParaRPr lang="en-CA"/>
          </a:p>
        </p:txBody>
      </p:sp>
      <p:sp>
        <p:nvSpPr>
          <p:cNvPr id="9" name="Text Placeholder 8">
            <a:extLst>
              <a:ext uri="{FF2B5EF4-FFF2-40B4-BE49-F238E27FC236}">
                <a16:creationId xmlns:a16="http://schemas.microsoft.com/office/drawing/2014/main" id="{38D0D93E-6E06-4912-A917-35B91A27921C}"/>
              </a:ext>
            </a:extLst>
          </p:cNvPr>
          <p:cNvSpPr>
            <a:spLocks noGrp="1"/>
          </p:cNvSpPr>
          <p:nvPr>
            <p:ph type="body" sz="quarter" idx="13"/>
          </p:nvPr>
        </p:nvSpPr>
        <p:spPr/>
        <p:txBody>
          <a:bodyPr/>
          <a:lstStyle/>
          <a:p>
            <a:r>
              <a:rPr lang="en-CA" sz="2000" b="1"/>
              <a:t>Chief Executive Officer</a:t>
            </a:r>
          </a:p>
        </p:txBody>
      </p:sp>
      <p:pic>
        <p:nvPicPr>
          <p:cNvPr id="17" name="Picture Placeholder 16" descr="Big and small arrows">
            <a:extLst>
              <a:ext uri="{FF2B5EF4-FFF2-40B4-BE49-F238E27FC236}">
                <a16:creationId xmlns:a16="http://schemas.microsoft.com/office/drawing/2014/main" id="{C4CBE794-69A6-A675-3CEA-F517267378F9}"/>
              </a:ext>
            </a:extLst>
          </p:cNvPr>
          <p:cNvPicPr>
            <a:picLocks noGrp="1" noChangeAspect="1"/>
          </p:cNvPicPr>
          <p:nvPr>
            <p:ph type="pic" idx="22"/>
          </p:nvPr>
        </p:nvPicPr>
        <p:blipFill>
          <a:blip r:embed="rId2"/>
          <a:srcRect t="5619" b="5619"/>
          <a:stretch>
            <a:fillRect/>
          </a:stretch>
        </p:blipFill>
        <p:spPr/>
      </p:pic>
      <p:sp>
        <p:nvSpPr>
          <p:cNvPr id="11" name="Text Placeholder 10">
            <a:extLst>
              <a:ext uri="{FF2B5EF4-FFF2-40B4-BE49-F238E27FC236}">
                <a16:creationId xmlns:a16="http://schemas.microsoft.com/office/drawing/2014/main" id="{A2729473-0042-066D-2F1B-A405E3C52062}"/>
              </a:ext>
            </a:extLst>
          </p:cNvPr>
          <p:cNvSpPr>
            <a:spLocks noGrp="1"/>
          </p:cNvSpPr>
          <p:nvPr>
            <p:ph type="body" sz="half" idx="20"/>
          </p:nvPr>
        </p:nvSpPr>
        <p:spPr>
          <a:xfrm>
            <a:off x="7982775" y="5109104"/>
            <a:ext cx="3051096" cy="1450316"/>
          </a:xfrm>
        </p:spPr>
        <p:txBody>
          <a:bodyPr/>
          <a:lstStyle/>
          <a:p>
            <a:r>
              <a:rPr lang="en-CA"/>
              <a:t>- request meeting within 48 hours of receiving written response from Chief Nursing Officer</a:t>
            </a:r>
          </a:p>
          <a:p>
            <a:r>
              <a:rPr lang="en-CA"/>
              <a:t>- written response within 15 days</a:t>
            </a:r>
          </a:p>
          <a:p>
            <a:endParaRPr lang="en-CA"/>
          </a:p>
        </p:txBody>
      </p:sp>
    </p:spTree>
    <p:extLst>
      <p:ext uri="{BB962C8B-B14F-4D97-AF65-F5344CB8AC3E}">
        <p14:creationId xmlns:p14="http://schemas.microsoft.com/office/powerpoint/2010/main" val="2348793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B916-AD8B-B989-5FAC-46E4E03A723F}"/>
              </a:ext>
            </a:extLst>
          </p:cNvPr>
          <p:cNvSpPr>
            <a:spLocks noGrp="1"/>
          </p:cNvSpPr>
          <p:nvPr>
            <p:ph type="title"/>
          </p:nvPr>
        </p:nvSpPr>
        <p:spPr/>
        <p:txBody>
          <a:bodyPr/>
          <a:lstStyle/>
          <a:p>
            <a:r>
              <a:rPr lang="en-CA"/>
              <a:t>QUESTIONS……</a:t>
            </a:r>
          </a:p>
        </p:txBody>
      </p:sp>
      <p:sp>
        <p:nvSpPr>
          <p:cNvPr id="3" name="Text Placeholder 2">
            <a:extLst>
              <a:ext uri="{FF2B5EF4-FFF2-40B4-BE49-F238E27FC236}">
                <a16:creationId xmlns:a16="http://schemas.microsoft.com/office/drawing/2014/main" id="{8206C6CE-4772-6B9C-4F96-2701887D00FC}"/>
              </a:ext>
            </a:extLst>
          </p:cNvPr>
          <p:cNvSpPr>
            <a:spLocks noGrp="1"/>
          </p:cNvSpPr>
          <p:nvPr>
            <p:ph type="body" idx="1"/>
          </p:nvPr>
        </p:nvSpPr>
        <p:spPr>
          <a:xfrm>
            <a:off x="1154954" y="5024967"/>
            <a:ext cx="8825659" cy="1599768"/>
          </a:xfrm>
        </p:spPr>
        <p:txBody>
          <a:bodyPr>
            <a:normAutofit/>
          </a:bodyPr>
          <a:lstStyle/>
          <a:p>
            <a:pPr algn="ctr"/>
            <a:r>
              <a:rPr lang="en-CA"/>
              <a:t>Funny Quote of the day;</a:t>
            </a:r>
          </a:p>
          <a:p>
            <a:pPr algn="ctr"/>
            <a:r>
              <a:rPr lang="en-CA"/>
              <a:t>My keyboard must be broken. I keep hitting the escape button but I’m still at work.</a:t>
            </a:r>
          </a:p>
          <a:p>
            <a:pPr algn="ctr"/>
            <a:r>
              <a:rPr lang="en-CA" sz="1200"/>
              <a:t>www.greetingcardpoet.com</a:t>
            </a:r>
          </a:p>
          <a:p>
            <a:endParaRPr lang="en-CA"/>
          </a:p>
        </p:txBody>
      </p:sp>
    </p:spTree>
    <p:extLst>
      <p:ext uri="{BB962C8B-B14F-4D97-AF65-F5344CB8AC3E}">
        <p14:creationId xmlns:p14="http://schemas.microsoft.com/office/powerpoint/2010/main" val="1463515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E7085-9739-07D1-7034-E9E6D28BFE52}"/>
              </a:ext>
            </a:extLst>
          </p:cNvPr>
          <p:cNvSpPr>
            <a:spLocks noGrp="1"/>
          </p:cNvSpPr>
          <p:nvPr>
            <p:ph type="title"/>
          </p:nvPr>
        </p:nvSpPr>
        <p:spPr/>
        <p:txBody>
          <a:bodyPr/>
          <a:lstStyle/>
          <a:p>
            <a:r>
              <a:rPr lang="en-CA"/>
              <a:t>Section 2: Details of Occurrence</a:t>
            </a:r>
          </a:p>
        </p:txBody>
      </p:sp>
      <p:sp>
        <p:nvSpPr>
          <p:cNvPr id="3" name="Content Placeholder 2">
            <a:extLst>
              <a:ext uri="{FF2B5EF4-FFF2-40B4-BE49-F238E27FC236}">
                <a16:creationId xmlns:a16="http://schemas.microsoft.com/office/drawing/2014/main" id="{6557F363-7923-53F4-9FFF-06CC1A8FA470}"/>
              </a:ext>
            </a:extLst>
          </p:cNvPr>
          <p:cNvSpPr>
            <a:spLocks noGrp="1"/>
          </p:cNvSpPr>
          <p:nvPr>
            <p:ph idx="1"/>
          </p:nvPr>
        </p:nvSpPr>
        <p:spPr>
          <a:xfrm>
            <a:off x="1154954" y="2336800"/>
            <a:ext cx="8825659" cy="4328160"/>
          </a:xfrm>
        </p:spPr>
        <p:txBody>
          <a:bodyPr vert="horz" lIns="91440" tIns="45720" rIns="91440" bIns="45720" rtlCol="0" anchor="t">
            <a:normAutofit fontScale="40000" lnSpcReduction="20000"/>
          </a:bodyPr>
          <a:lstStyle/>
          <a:p>
            <a:r>
              <a:rPr lang="en-US" sz="4000" b="1"/>
              <a:t>SECTION 2: DETAILS OF OCCURRENCE </a:t>
            </a:r>
          </a:p>
          <a:p>
            <a:r>
              <a:rPr lang="en-US" sz="4000"/>
              <a:t>Provide a concise summary of the occurrence: </a:t>
            </a:r>
            <a:r>
              <a:rPr lang="en-US" sz="3400"/>
              <a:t>____________________________________________________________________________________ ____________________________________________________________________________________ ____________________________________________________________________________________ ____________________________________________________________________________________ ____________________________________________________________________________________ ____________________________________________________________________________________ ____________________________________________________________________________________ ____________________________________________________________________________________ </a:t>
            </a:r>
          </a:p>
          <a:p>
            <a:r>
              <a:rPr lang="en-US" sz="4000"/>
              <a:t>Check one: 	 Is this an isolated incident?			  An ongoing problem? </a:t>
            </a:r>
          </a:p>
          <a:p>
            <a:endParaRPr lang="en-US" sz="3400"/>
          </a:p>
          <a:p>
            <a:endParaRPr lang="en-US" sz="3400"/>
          </a:p>
          <a:p>
            <a:r>
              <a:rPr lang="en-US" sz="4000" b="1"/>
              <a:t>This section needs to have as much detail as possible to allow a better understanding of the situation and concerns.</a:t>
            </a:r>
          </a:p>
          <a:p>
            <a:r>
              <a:rPr lang="en-US" sz="4000" b="1"/>
              <a:t>If more room is required, add additional sheets</a:t>
            </a:r>
          </a:p>
          <a:p>
            <a:endParaRPr lang="en-US" sz="3400"/>
          </a:p>
          <a:p>
            <a:endParaRPr lang="en-CA"/>
          </a:p>
        </p:txBody>
      </p:sp>
    </p:spTree>
    <p:extLst>
      <p:ext uri="{BB962C8B-B14F-4D97-AF65-F5344CB8AC3E}">
        <p14:creationId xmlns:p14="http://schemas.microsoft.com/office/powerpoint/2010/main" val="2758452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220A-EBE2-B027-6410-86B2119021D9}"/>
              </a:ext>
            </a:extLst>
          </p:cNvPr>
          <p:cNvSpPr>
            <a:spLocks noGrp="1"/>
          </p:cNvSpPr>
          <p:nvPr>
            <p:ph type="title"/>
          </p:nvPr>
        </p:nvSpPr>
        <p:spPr>
          <a:xfrm>
            <a:off x="1715293" y="838199"/>
            <a:ext cx="8761413" cy="706964"/>
          </a:xfrm>
        </p:spPr>
        <p:txBody>
          <a:bodyPr/>
          <a:lstStyle/>
          <a:p>
            <a:r>
              <a:rPr lang="en-CA"/>
              <a:t>Section 3: Initial Attempt at Resolution </a:t>
            </a:r>
          </a:p>
        </p:txBody>
      </p:sp>
      <p:sp>
        <p:nvSpPr>
          <p:cNvPr id="3" name="Content Placeholder 2">
            <a:extLst>
              <a:ext uri="{FF2B5EF4-FFF2-40B4-BE49-F238E27FC236}">
                <a16:creationId xmlns:a16="http://schemas.microsoft.com/office/drawing/2014/main" id="{52835C15-9F73-1F9E-7CBE-723DE643CAFD}"/>
              </a:ext>
            </a:extLst>
          </p:cNvPr>
          <p:cNvSpPr>
            <a:spLocks noGrp="1"/>
          </p:cNvSpPr>
          <p:nvPr>
            <p:ph sz="half" idx="1"/>
          </p:nvPr>
        </p:nvSpPr>
        <p:spPr>
          <a:xfrm>
            <a:off x="1154954" y="2603500"/>
            <a:ext cx="4825158" cy="3919220"/>
          </a:xfrm>
        </p:spPr>
        <p:txBody>
          <a:bodyPr>
            <a:normAutofit fontScale="55000" lnSpcReduction="20000"/>
          </a:bodyPr>
          <a:lstStyle/>
          <a:p>
            <a:r>
              <a:rPr lang="en-US" sz="2900" b="1"/>
              <a:t>1. </a:t>
            </a:r>
            <a:r>
              <a:rPr lang="en-US" sz="2900"/>
              <a:t>At the time the workload issue occurred, did you discuss the issue within the unit/area/program?</a:t>
            </a:r>
          </a:p>
          <a:p>
            <a:endParaRPr lang="en-US" sz="2600"/>
          </a:p>
          <a:p>
            <a:r>
              <a:rPr lang="en-US" sz="2600"/>
              <a:t>  </a:t>
            </a:r>
            <a:r>
              <a:rPr lang="en-US" sz="2900"/>
              <a:t>Yes. What was the outcome of the discussion and what solutions were identified? </a:t>
            </a:r>
            <a:r>
              <a:rPr lang="en-US" sz="2600"/>
              <a:t>________________________________________________________________________________________________________________________________________________________________________</a:t>
            </a:r>
          </a:p>
          <a:p>
            <a:endParaRPr lang="en-US" sz="2600"/>
          </a:p>
          <a:p>
            <a:r>
              <a:rPr lang="en-US" sz="2600"/>
              <a:t>  </a:t>
            </a:r>
            <a:r>
              <a:rPr lang="en-US" sz="2900"/>
              <a:t>No. Why not? </a:t>
            </a:r>
            <a:r>
              <a:rPr lang="en-US" sz="2600"/>
              <a:t>_______________________________________________________________________________________________________________________________________________________ </a:t>
            </a:r>
            <a:endParaRPr lang="en-CA" sz="2600"/>
          </a:p>
          <a:p>
            <a:endParaRPr lang="en-CA"/>
          </a:p>
        </p:txBody>
      </p:sp>
      <p:sp>
        <p:nvSpPr>
          <p:cNvPr id="4" name="Content Placeholder 3">
            <a:extLst>
              <a:ext uri="{FF2B5EF4-FFF2-40B4-BE49-F238E27FC236}">
                <a16:creationId xmlns:a16="http://schemas.microsoft.com/office/drawing/2014/main" id="{C29C5035-3A41-136E-177F-8B1F72565AE7}"/>
              </a:ext>
            </a:extLst>
          </p:cNvPr>
          <p:cNvSpPr>
            <a:spLocks noGrp="1"/>
          </p:cNvSpPr>
          <p:nvPr>
            <p:ph sz="half" idx="2"/>
          </p:nvPr>
        </p:nvSpPr>
        <p:spPr>
          <a:xfrm>
            <a:off x="6208712" y="2603500"/>
            <a:ext cx="4825159" cy="3416301"/>
          </a:xfrm>
        </p:spPr>
        <p:txBody>
          <a:bodyPr>
            <a:noAutofit/>
          </a:bodyPr>
          <a:lstStyle/>
          <a:p>
            <a:r>
              <a:rPr lang="en-CA" sz="1600" b="1"/>
              <a:t>The issue or concern needs to be brought up and discussed with the Charge Nurse, Supervisor, Manger or whoever is in charge of the area</a:t>
            </a:r>
          </a:p>
          <a:p>
            <a:endParaRPr lang="en-CA" sz="1600" b="1"/>
          </a:p>
          <a:p>
            <a:r>
              <a:rPr lang="en-CA" sz="1600" b="1"/>
              <a:t>They are allowed to correct the issue. If they do, then capture the solutions under the Yes column</a:t>
            </a:r>
          </a:p>
          <a:p>
            <a:endParaRPr lang="en-CA" sz="1600" b="1"/>
          </a:p>
          <a:p>
            <a:r>
              <a:rPr lang="en-CA" sz="1600" b="1"/>
              <a:t>If no solution was obtained, identified why under the “No” column</a:t>
            </a:r>
          </a:p>
        </p:txBody>
      </p:sp>
    </p:spTree>
    <p:extLst>
      <p:ext uri="{BB962C8B-B14F-4D97-AF65-F5344CB8AC3E}">
        <p14:creationId xmlns:p14="http://schemas.microsoft.com/office/powerpoint/2010/main" val="3039993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6362-5530-5743-BEE9-24AB8F8C560D}"/>
              </a:ext>
            </a:extLst>
          </p:cNvPr>
          <p:cNvSpPr>
            <a:spLocks noGrp="1"/>
          </p:cNvSpPr>
          <p:nvPr>
            <p:ph type="title"/>
          </p:nvPr>
        </p:nvSpPr>
        <p:spPr/>
        <p:txBody>
          <a:bodyPr/>
          <a:lstStyle/>
          <a:p>
            <a:r>
              <a:rPr lang="en-CA"/>
              <a:t>Section 3: Initial Attempt at Resolution</a:t>
            </a:r>
          </a:p>
        </p:txBody>
      </p:sp>
      <p:sp>
        <p:nvSpPr>
          <p:cNvPr id="3" name="Content Placeholder 2">
            <a:extLst>
              <a:ext uri="{FF2B5EF4-FFF2-40B4-BE49-F238E27FC236}">
                <a16:creationId xmlns:a16="http://schemas.microsoft.com/office/drawing/2014/main" id="{32B75A3A-4B94-B207-5DA7-6A5ACFBC41EE}"/>
              </a:ext>
            </a:extLst>
          </p:cNvPr>
          <p:cNvSpPr>
            <a:spLocks noGrp="1"/>
          </p:cNvSpPr>
          <p:nvPr>
            <p:ph sz="half" idx="1"/>
          </p:nvPr>
        </p:nvSpPr>
        <p:spPr>
          <a:xfrm>
            <a:off x="1154954" y="2603500"/>
            <a:ext cx="4825158" cy="4030565"/>
          </a:xfrm>
        </p:spPr>
        <p:txBody>
          <a:bodyPr>
            <a:normAutofit fontScale="47500" lnSpcReduction="20000"/>
          </a:bodyPr>
          <a:lstStyle/>
          <a:p>
            <a:r>
              <a:rPr lang="en-US" sz="3400" b="1"/>
              <a:t>2. </a:t>
            </a:r>
            <a:r>
              <a:rPr lang="en-US" sz="3400"/>
              <a:t>Failing resolution at the time of occurrence, did you seek assistance from a person designated by the employer as responsible for a timely resolution of workload issues?</a:t>
            </a:r>
          </a:p>
          <a:p>
            <a:endParaRPr lang="en-US" sz="3400"/>
          </a:p>
          <a:p>
            <a:r>
              <a:rPr lang="en-US" sz="3400"/>
              <a:t>  Yes. What was the outcome of the discussion and what solutions were identified? ________________________________________________________________________________________________________________________________________________________________________  </a:t>
            </a:r>
          </a:p>
          <a:p>
            <a:r>
              <a:rPr lang="en-US" sz="3400"/>
              <a:t> No Why not? ________________________________________________________________________________________________________________________________________________________________________</a:t>
            </a:r>
            <a:endParaRPr lang="en-CA" sz="3400"/>
          </a:p>
          <a:p>
            <a:endParaRPr lang="en-CA"/>
          </a:p>
        </p:txBody>
      </p:sp>
      <p:sp>
        <p:nvSpPr>
          <p:cNvPr id="4" name="Content Placeholder 3">
            <a:extLst>
              <a:ext uri="{FF2B5EF4-FFF2-40B4-BE49-F238E27FC236}">
                <a16:creationId xmlns:a16="http://schemas.microsoft.com/office/drawing/2014/main" id="{37FB8BFC-71B7-2CB1-295C-6F0402821E4D}"/>
              </a:ext>
            </a:extLst>
          </p:cNvPr>
          <p:cNvSpPr>
            <a:spLocks noGrp="1"/>
          </p:cNvSpPr>
          <p:nvPr>
            <p:ph sz="half" idx="2"/>
          </p:nvPr>
        </p:nvSpPr>
        <p:spPr/>
        <p:txBody>
          <a:bodyPr>
            <a:normAutofit fontScale="47500" lnSpcReduction="20000"/>
          </a:bodyPr>
          <a:lstStyle/>
          <a:p>
            <a:r>
              <a:rPr lang="en-CA" sz="3400" b="1"/>
              <a:t>Was the issue or concern brought to the attention of a supervisor or management?</a:t>
            </a:r>
          </a:p>
          <a:p>
            <a:pPr marL="0" indent="0">
              <a:buNone/>
            </a:pPr>
            <a:r>
              <a:rPr lang="en-CA" sz="3400" b="1"/>
              <a:t> </a:t>
            </a:r>
          </a:p>
          <a:p>
            <a:r>
              <a:rPr lang="en-CA" sz="3400" b="1"/>
              <a:t>If so, what were the solutions that were offered?</a:t>
            </a:r>
          </a:p>
          <a:p>
            <a:endParaRPr lang="en-CA"/>
          </a:p>
        </p:txBody>
      </p:sp>
    </p:spTree>
    <p:extLst>
      <p:ext uri="{BB962C8B-B14F-4D97-AF65-F5344CB8AC3E}">
        <p14:creationId xmlns:p14="http://schemas.microsoft.com/office/powerpoint/2010/main" val="704740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B657-907C-FF77-AFE3-A54C3E87F80A}"/>
              </a:ext>
            </a:extLst>
          </p:cNvPr>
          <p:cNvSpPr>
            <a:spLocks noGrp="1"/>
          </p:cNvSpPr>
          <p:nvPr>
            <p:ph type="title"/>
          </p:nvPr>
        </p:nvSpPr>
        <p:spPr/>
        <p:txBody>
          <a:bodyPr/>
          <a:lstStyle/>
          <a:p>
            <a:r>
              <a:rPr lang="en-CA"/>
              <a:t>Section 3: Initial Attempt at Resolution </a:t>
            </a:r>
          </a:p>
        </p:txBody>
      </p:sp>
      <p:sp>
        <p:nvSpPr>
          <p:cNvPr id="3" name="Content Placeholder 2">
            <a:extLst>
              <a:ext uri="{FF2B5EF4-FFF2-40B4-BE49-F238E27FC236}">
                <a16:creationId xmlns:a16="http://schemas.microsoft.com/office/drawing/2014/main" id="{F30157CB-F8DE-413B-3ABC-8F5D411B2463}"/>
              </a:ext>
            </a:extLst>
          </p:cNvPr>
          <p:cNvSpPr>
            <a:spLocks noGrp="1"/>
          </p:cNvSpPr>
          <p:nvPr>
            <p:ph sz="half" idx="1"/>
          </p:nvPr>
        </p:nvSpPr>
        <p:spPr>
          <a:xfrm>
            <a:off x="1154954" y="2603500"/>
            <a:ext cx="4825158" cy="3955920"/>
          </a:xfrm>
        </p:spPr>
        <p:txBody>
          <a:bodyPr>
            <a:normAutofit fontScale="77500" lnSpcReduction="20000"/>
          </a:bodyPr>
          <a:lstStyle/>
          <a:p>
            <a:r>
              <a:rPr lang="en-US" sz="2100" b="1"/>
              <a:t>3. </a:t>
            </a:r>
            <a:r>
              <a:rPr lang="en-US" sz="2100"/>
              <a:t>Did you discuss the issue with your immediate supervisor (i.e., unit manager or designate) within 48 hours of the occurrence?</a:t>
            </a:r>
          </a:p>
          <a:p>
            <a:endParaRPr lang="en-US" sz="2100"/>
          </a:p>
          <a:p>
            <a:r>
              <a:rPr lang="en-US" sz="2100"/>
              <a:t> Yes. What was the outcome of the discussion and what solutions were identified? ____________________________________________________________________________________ _______________________________________ ______________________________________</a:t>
            </a:r>
          </a:p>
          <a:p>
            <a:r>
              <a:rPr lang="en-US" sz="2100"/>
              <a:t> No Why not? _______________________________________________________________________________________________________________________________________________________ </a:t>
            </a:r>
            <a:endParaRPr lang="en-CA" sz="2100"/>
          </a:p>
          <a:p>
            <a:endParaRPr lang="en-CA"/>
          </a:p>
        </p:txBody>
      </p:sp>
      <p:sp>
        <p:nvSpPr>
          <p:cNvPr id="4" name="Content Placeholder 3">
            <a:extLst>
              <a:ext uri="{FF2B5EF4-FFF2-40B4-BE49-F238E27FC236}">
                <a16:creationId xmlns:a16="http://schemas.microsoft.com/office/drawing/2014/main" id="{CC11B9EB-D9D1-67E5-9B13-196EE21D4661}"/>
              </a:ext>
            </a:extLst>
          </p:cNvPr>
          <p:cNvSpPr>
            <a:spLocks noGrp="1"/>
          </p:cNvSpPr>
          <p:nvPr>
            <p:ph sz="half" idx="2"/>
          </p:nvPr>
        </p:nvSpPr>
        <p:spPr/>
        <p:txBody>
          <a:bodyPr>
            <a:normAutofit fontScale="77500" lnSpcReduction="20000"/>
          </a:bodyPr>
          <a:lstStyle/>
          <a:p>
            <a:r>
              <a:rPr lang="en-CA" sz="2100" b="1"/>
              <a:t>If you had discussions with someone other than your manager or supervisor, did you inform your manager or supervisor of the issue within 48 hours of the occurrence.</a:t>
            </a:r>
          </a:p>
          <a:p>
            <a:endParaRPr lang="en-CA" sz="2100" b="1"/>
          </a:p>
          <a:p>
            <a:r>
              <a:rPr lang="en-CA" sz="2100" b="1"/>
              <a:t>What was discussed?</a:t>
            </a:r>
          </a:p>
        </p:txBody>
      </p:sp>
    </p:spTree>
    <p:extLst>
      <p:ext uri="{BB962C8B-B14F-4D97-AF65-F5344CB8AC3E}">
        <p14:creationId xmlns:p14="http://schemas.microsoft.com/office/powerpoint/2010/main" val="3061811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835D-C74B-79F1-AB48-2A575E7BCC7B}"/>
              </a:ext>
            </a:extLst>
          </p:cNvPr>
          <p:cNvSpPr>
            <a:spLocks noGrp="1"/>
          </p:cNvSpPr>
          <p:nvPr>
            <p:ph type="title"/>
          </p:nvPr>
        </p:nvSpPr>
        <p:spPr>
          <a:xfrm>
            <a:off x="1530874" y="760308"/>
            <a:ext cx="8761413" cy="997372"/>
          </a:xfrm>
        </p:spPr>
        <p:txBody>
          <a:bodyPr>
            <a:noAutofit/>
          </a:bodyPr>
          <a:lstStyle/>
          <a:p>
            <a:pPr algn="ctr"/>
            <a:r>
              <a:rPr lang="en-US"/>
              <a:t>SECTION 4: WORKING CONDITIONS/CONTRIBUTING FACTORS</a:t>
            </a:r>
            <a:endParaRPr lang="en-CA"/>
          </a:p>
        </p:txBody>
      </p:sp>
      <p:sp>
        <p:nvSpPr>
          <p:cNvPr id="3" name="Content Placeholder 2">
            <a:extLst>
              <a:ext uri="{FF2B5EF4-FFF2-40B4-BE49-F238E27FC236}">
                <a16:creationId xmlns:a16="http://schemas.microsoft.com/office/drawing/2014/main" id="{2CA73A8A-CE74-5D23-DEFF-75D68E15AEE6}"/>
              </a:ext>
            </a:extLst>
          </p:cNvPr>
          <p:cNvSpPr>
            <a:spLocks noGrp="1"/>
          </p:cNvSpPr>
          <p:nvPr>
            <p:ph idx="1"/>
          </p:nvPr>
        </p:nvSpPr>
        <p:spPr/>
        <p:txBody>
          <a:bodyPr>
            <a:normAutofit/>
          </a:bodyPr>
          <a:lstStyle/>
          <a:p>
            <a:r>
              <a:rPr lang="en-US" sz="1600"/>
              <a:t>To effectively resolve workload issues, please provide details about the working conditions at the time of occurrence by providing the following information:</a:t>
            </a:r>
            <a:endParaRPr lang="en-CA" sz="1600"/>
          </a:p>
          <a:p>
            <a:r>
              <a:rPr lang="en-US" sz="1600"/>
              <a:t># of scheduled staff   RPN ____  RN ____  Unit Clerk ____  Service Support ____ </a:t>
            </a:r>
          </a:p>
          <a:p>
            <a:r>
              <a:rPr lang="en-US" sz="1600"/>
              <a:t># of staff working  RPN ____  RN ____  Unit Clerk ____  Service Support ____ </a:t>
            </a:r>
          </a:p>
          <a:p>
            <a:r>
              <a:rPr lang="en-US" sz="1600"/>
              <a:t># of agency staff  Yes How many? ____  No </a:t>
            </a:r>
          </a:p>
          <a:p>
            <a:r>
              <a:rPr lang="en-US" sz="1600"/>
              <a:t># of RPNs on overtime  Yes How many? ____  No</a:t>
            </a:r>
          </a:p>
          <a:p>
            <a:endParaRPr lang="en-US" sz="1600"/>
          </a:p>
          <a:p>
            <a:r>
              <a:rPr lang="en-US" sz="1600" b="1"/>
              <a:t>Breaking this section down with the number of staff that </a:t>
            </a:r>
            <a:r>
              <a:rPr lang="en-US" sz="1600" b="1">
                <a:solidFill>
                  <a:srgbClr val="FF0000"/>
                </a:solidFill>
              </a:rPr>
              <a:t>should</a:t>
            </a:r>
            <a:r>
              <a:rPr lang="en-US" sz="1600" b="1"/>
              <a:t> be working and the number of staff that </a:t>
            </a:r>
            <a:r>
              <a:rPr lang="en-US" sz="1600" b="1">
                <a:solidFill>
                  <a:srgbClr val="FF0000"/>
                </a:solidFill>
              </a:rPr>
              <a:t>is </a:t>
            </a:r>
            <a:r>
              <a:rPr lang="en-US" sz="1600" b="1"/>
              <a:t>working help us to identify the areas that were short.</a:t>
            </a:r>
          </a:p>
        </p:txBody>
      </p:sp>
    </p:spTree>
    <p:extLst>
      <p:ext uri="{BB962C8B-B14F-4D97-AF65-F5344CB8AC3E}">
        <p14:creationId xmlns:p14="http://schemas.microsoft.com/office/powerpoint/2010/main" val="3001302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FDF7-D95E-51C0-26B9-5C4E4BC39AC8}"/>
              </a:ext>
            </a:extLst>
          </p:cNvPr>
          <p:cNvSpPr>
            <a:spLocks noGrp="1"/>
          </p:cNvSpPr>
          <p:nvPr>
            <p:ph type="title"/>
          </p:nvPr>
        </p:nvSpPr>
        <p:spPr/>
        <p:txBody>
          <a:bodyPr/>
          <a:lstStyle/>
          <a:p>
            <a:r>
              <a:rPr lang="en-CA"/>
              <a:t>Section 4: Continue…</a:t>
            </a:r>
          </a:p>
        </p:txBody>
      </p:sp>
      <p:sp>
        <p:nvSpPr>
          <p:cNvPr id="3" name="Content Placeholder 2">
            <a:extLst>
              <a:ext uri="{FF2B5EF4-FFF2-40B4-BE49-F238E27FC236}">
                <a16:creationId xmlns:a16="http://schemas.microsoft.com/office/drawing/2014/main" id="{382E1E0B-885A-06EA-AC4F-01D45EFEC934}"/>
              </a:ext>
            </a:extLst>
          </p:cNvPr>
          <p:cNvSpPr>
            <a:spLocks noGrp="1"/>
          </p:cNvSpPr>
          <p:nvPr>
            <p:ph idx="1"/>
          </p:nvPr>
        </p:nvSpPr>
        <p:spPr/>
        <p:txBody>
          <a:bodyPr>
            <a:normAutofit fontScale="92500" lnSpcReduction="10000"/>
          </a:bodyPr>
          <a:lstStyle/>
          <a:p>
            <a:pPr marL="0" indent="0">
              <a:buNone/>
            </a:pPr>
            <a:r>
              <a:rPr lang="en-US" sz="1700"/>
              <a:t>If there was a shortage of staff at the time of the occurrence (including support staff), please check one or all of the following that apply:</a:t>
            </a:r>
          </a:p>
          <a:p>
            <a:r>
              <a:rPr lang="en-US" sz="1700"/>
              <a:t> Absence/Emergency leave  Sick call(s)  Vacancies </a:t>
            </a:r>
          </a:p>
          <a:p>
            <a:endParaRPr lang="en-US"/>
          </a:p>
          <a:p>
            <a:pPr marL="0" indent="0">
              <a:buNone/>
            </a:pPr>
            <a:r>
              <a:rPr lang="en-US" sz="1700"/>
              <a:t>Please check off the factor(s) you believe contributed to the workload issue:</a:t>
            </a:r>
          </a:p>
          <a:p>
            <a:r>
              <a:rPr lang="en-US"/>
              <a:t> </a:t>
            </a:r>
            <a:r>
              <a:rPr lang="en-US" sz="1700"/>
              <a:t>Change in patient acuity. Provide details: </a:t>
            </a:r>
            <a:r>
              <a:rPr lang="en-US"/>
              <a:t>_______________________________________________________________________________________________________________________________________________________</a:t>
            </a:r>
          </a:p>
          <a:p>
            <a:r>
              <a:rPr lang="en-US"/>
              <a:t> </a:t>
            </a:r>
            <a:r>
              <a:rPr lang="en-US" sz="1700"/>
              <a:t>Number of beds. Provide details: </a:t>
            </a:r>
            <a:r>
              <a:rPr lang="en-US"/>
              <a:t>________________________________________________________________________________________________________________________________________________________</a:t>
            </a:r>
            <a:endParaRPr lang="en-CA"/>
          </a:p>
        </p:txBody>
      </p:sp>
    </p:spTree>
    <p:extLst>
      <p:ext uri="{BB962C8B-B14F-4D97-AF65-F5344CB8AC3E}">
        <p14:creationId xmlns:p14="http://schemas.microsoft.com/office/powerpoint/2010/main" val="32579113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666C14-7219-46F1-8169-9E45DA110AD7}">
  <ds:schemaRefs>
    <ds:schemaRef ds:uri="http://schemas.microsoft.com/sharepoint/v3/contenttype/forms"/>
  </ds:schemaRefs>
</ds:datastoreItem>
</file>

<file path=customXml/itemProps2.xml><?xml version="1.0" encoding="utf-8"?>
<ds:datastoreItem xmlns:ds="http://schemas.openxmlformats.org/officeDocument/2006/customXml" ds:itemID="{CAC0CEB4-BFAC-4014-9B69-2CFFE0B783D9}">
  <ds:schemaRefs>
    <ds:schemaRef ds:uri="71af3243-3dd4-4a8d-8c0d-dd76da1f02a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44B8C88-7AFD-4F93-AF50-E36A0AADA3C0}">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 Boardroom design</Template>
  <Application>Microsoft Office PowerPoint</Application>
  <PresentationFormat>Widescreen</PresentationFormat>
  <Slides>31</Slides>
  <Notes>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Ion Boardroom</vt:lpstr>
      <vt:lpstr>RPN Workload  Complaint Form</vt:lpstr>
      <vt:lpstr>RPN Workload Complaint Form</vt:lpstr>
      <vt:lpstr>Section 1: Information</vt:lpstr>
      <vt:lpstr>Section 2: Details of Occurrence</vt:lpstr>
      <vt:lpstr>Section 3: Initial Attempt at Resolution </vt:lpstr>
      <vt:lpstr>Section 3: Initial Attempt at Resolution</vt:lpstr>
      <vt:lpstr>Section 3: Initial Attempt at Resolution </vt:lpstr>
      <vt:lpstr>SECTION 4: WORKING CONDITIONS/CONTRIBUTING FACTORS</vt:lpstr>
      <vt:lpstr>Section 4: Continue…</vt:lpstr>
      <vt:lpstr>Section 4: Continue…</vt:lpstr>
      <vt:lpstr>Section 5: RPN Recommended Solution</vt:lpstr>
      <vt:lpstr>Section 6: Employees Signature</vt:lpstr>
      <vt:lpstr>Section 7: Management Comments</vt:lpstr>
      <vt:lpstr>Section 7: Continue…</vt:lpstr>
      <vt:lpstr>Scenario</vt:lpstr>
      <vt:lpstr>RPN Workload Grievance Template</vt:lpstr>
      <vt:lpstr>Section 2: Details of Occurrence</vt:lpstr>
      <vt:lpstr>Section 3: Initial Attempt at Resolution</vt:lpstr>
      <vt:lpstr>Section 3: Initial Attempt at Resolution</vt:lpstr>
      <vt:lpstr>Section 3</vt:lpstr>
      <vt:lpstr>Section 4: Workload Conditions</vt:lpstr>
      <vt:lpstr>Section 4: Workload Conditions</vt:lpstr>
      <vt:lpstr>Section 4: Workload Conditions</vt:lpstr>
      <vt:lpstr>Section 5: RPN Recommendations</vt:lpstr>
      <vt:lpstr>Section 6: Employees Signatures</vt:lpstr>
      <vt:lpstr>When to fill out a workload grievance </vt:lpstr>
      <vt:lpstr>Why fill out a workload grievance form?</vt:lpstr>
      <vt:lpstr>Statutory limits on the right to refuse</vt:lpstr>
      <vt:lpstr>Meet professional standards before the CNO</vt:lpstr>
      <vt:lpstr>In Summery….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RPN Workload  Complaint Form</dc:title>
  <dc:creator>Angela Hodgson</dc:creator>
  <cp:revision>5</cp:revision>
  <dcterms:created xsi:type="dcterms:W3CDTF">2024-01-20T22:04:45Z</dcterms:created>
  <dcterms:modified xsi:type="dcterms:W3CDTF">2024-03-05T16:53:36Z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